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321" r:id="rId3"/>
    <p:sldId id="322" r:id="rId4"/>
    <p:sldId id="323" r:id="rId5"/>
    <p:sldId id="328" r:id="rId6"/>
    <p:sldId id="329" r:id="rId7"/>
    <p:sldId id="330" r:id="rId8"/>
    <p:sldId id="325" r:id="rId9"/>
    <p:sldId id="327" r:id="rId10"/>
    <p:sldId id="331" r:id="rId11"/>
    <p:sldId id="333" r:id="rId12"/>
    <p:sldId id="334" r:id="rId13"/>
    <p:sldId id="336" r:id="rId14"/>
    <p:sldId id="353" r:id="rId15"/>
    <p:sldId id="342" r:id="rId16"/>
    <p:sldId id="344" r:id="rId17"/>
    <p:sldId id="351" r:id="rId18"/>
    <p:sldId id="340" r:id="rId19"/>
    <p:sldId id="341" r:id="rId20"/>
    <p:sldId id="349" r:id="rId21"/>
    <p:sldId id="35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66" autoAdjust="0"/>
    <p:restoredTop sz="94660"/>
  </p:normalViewPr>
  <p:slideViewPr>
    <p:cSldViewPr snapToGrid="0">
      <p:cViewPr>
        <p:scale>
          <a:sx n="71" d="100"/>
          <a:sy n="71" d="100"/>
        </p:scale>
        <p:origin x="-918"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E3E5B-CFBB-4D5A-901D-85FC912345A7}" type="datetimeFigureOut">
              <a:rPr lang="en-US" smtClean="0"/>
              <a:t>5/17/2021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36D91-BC8D-4884-B0DD-BA09D73AE789}" type="slidenum">
              <a:rPr lang="en-US" smtClean="0"/>
              <a:t>‹#›</a:t>
            </a:fld>
            <a:endParaRPr lang="en-US"/>
          </a:p>
        </p:txBody>
      </p:sp>
    </p:spTree>
    <p:extLst>
      <p:ext uri="{BB962C8B-B14F-4D97-AF65-F5344CB8AC3E}">
        <p14:creationId xmlns:p14="http://schemas.microsoft.com/office/powerpoint/2010/main" val="274293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DBEF20-A39B-4939-A8D0-73BCB31A3D33}" type="datetime1">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69233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723FC-7354-4728-99BE-6A2810A92434}" type="datetime1">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22686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F7D66-B1BD-40BC-B3D2-EBFA5ADC5775}" type="datetime1">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30647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04910-1804-47E1-B19A-3AC6DD07E70C}" type="datetime1">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6156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A69C8C-DFCD-4F50-8B7D-75511E3528FE}" type="datetime1">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14285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9CC95-D0CA-4C82-83F6-2E42BE2E52E0}" type="datetime1">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0577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F107A7-09A8-489F-928E-CDB9F3A1AEF2}" type="datetime1">
              <a:rPr lang="en-US" smtClean="0"/>
              <a:t>5/17/2021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16270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8EF1E-4D2F-48EB-A79B-028149AB3C46}" type="datetime1">
              <a:rPr lang="en-US" smtClean="0"/>
              <a:t>5/17/2021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05369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8F18E-CC7E-422B-A971-5357996E36AC}" type="datetime1">
              <a:rPr lang="en-US" smtClean="0"/>
              <a:t>5/17/2021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286678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383A8B-D819-4150-B46D-D665598F24D4}" type="datetime1">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82246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440E37-BAA9-407C-B675-F0D34D20F68A}" type="datetime1">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5910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B29A6-AF6B-49BD-813C-0DBB07A6F925}" type="datetime1">
              <a:rPr lang="en-US" smtClean="0"/>
              <a:t>5/17/2021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A0021-A31D-4EAF-ACC3-76B0558D70C5}" type="slidenum">
              <a:rPr lang="en-US" smtClean="0"/>
              <a:t>‹#›</a:t>
            </a:fld>
            <a:endParaRPr lang="en-US"/>
          </a:p>
        </p:txBody>
      </p:sp>
    </p:spTree>
    <p:extLst>
      <p:ext uri="{BB962C8B-B14F-4D97-AF65-F5344CB8AC3E}">
        <p14:creationId xmlns:p14="http://schemas.microsoft.com/office/powerpoint/2010/main" val="312122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73556" y="1437316"/>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42102" y="239203"/>
            <a:ext cx="6997237" cy="646331"/>
          </a:xfrm>
          <a:prstGeom prst="rect">
            <a:avLst/>
          </a:prstGeom>
        </p:spPr>
        <p:txBody>
          <a:bodyPr wrap="none">
            <a:spAutoFit/>
          </a:bodyPr>
          <a:lstStyle/>
          <a:p>
            <a:pPr algn="ctr"/>
            <a:r>
              <a:rPr lang="en-US" sz="3600" b="1" dirty="0" smtClean="0"/>
              <a:t>Fundamentals of Nursing(1</a:t>
            </a:r>
            <a:r>
              <a:rPr lang="en-US" sz="3600" b="1" baseline="30000" dirty="0" smtClean="0"/>
              <a:t>st</a:t>
            </a:r>
            <a:r>
              <a:rPr lang="en-US" sz="3600" b="1" dirty="0" smtClean="0"/>
              <a:t> Stage)</a:t>
            </a:r>
            <a:endParaRPr lang="en-US" sz="3600" b="1" dirty="0"/>
          </a:p>
        </p:txBody>
      </p:sp>
      <p:sp>
        <p:nvSpPr>
          <p:cNvPr id="3" name="Rectangle 2"/>
          <p:cNvSpPr/>
          <p:nvPr/>
        </p:nvSpPr>
        <p:spPr>
          <a:xfrm>
            <a:off x="6030889" y="3969136"/>
            <a:ext cx="4762780" cy="1477328"/>
          </a:xfrm>
          <a:prstGeom prst="rect">
            <a:avLst/>
          </a:prstGeom>
        </p:spPr>
        <p:txBody>
          <a:bodyPr wrap="square">
            <a:spAutoFit/>
          </a:bodyPr>
          <a:lstStyle/>
          <a:p>
            <a:pPr algn="ctr">
              <a:defRPr/>
            </a:pPr>
            <a:r>
              <a:rPr lang="en-US" b="1" dirty="0" smtClean="0">
                <a:cs typeface="+mj-cs"/>
              </a:rPr>
              <a:t>By</a:t>
            </a:r>
          </a:p>
          <a:p>
            <a:pPr algn="ctr">
              <a:defRPr/>
            </a:pPr>
            <a:r>
              <a:rPr lang="en-US" b="1" dirty="0" smtClean="0">
                <a:cs typeface="+mj-cs"/>
              </a:rPr>
              <a:t> Assistant. Lecturer. </a:t>
            </a:r>
            <a:r>
              <a:rPr lang="en-US" b="1" dirty="0" err="1" smtClean="0">
                <a:cs typeface="+mj-cs"/>
              </a:rPr>
              <a:t>Zainab</a:t>
            </a:r>
            <a:r>
              <a:rPr lang="en-US" b="1" dirty="0" smtClean="0">
                <a:cs typeface="+mj-cs"/>
              </a:rPr>
              <a:t> Salman </a:t>
            </a:r>
            <a:r>
              <a:rPr lang="en-US" b="1" dirty="0" err="1" smtClean="0">
                <a:cs typeface="+mj-cs"/>
              </a:rPr>
              <a:t>Dawood</a:t>
            </a:r>
            <a:endParaRPr lang="en-US" b="1" dirty="0" smtClean="0">
              <a:cs typeface="+mj-cs"/>
            </a:endParaRPr>
          </a:p>
          <a:p>
            <a:pPr algn="ctr">
              <a:defRPr/>
            </a:pPr>
            <a:r>
              <a:rPr lang="en-US" b="1" dirty="0" smtClean="0">
                <a:cs typeface="+mj-cs"/>
              </a:rPr>
              <a:t>Fundamentals of Nursing Department</a:t>
            </a:r>
          </a:p>
          <a:p>
            <a:pPr algn="ctr">
              <a:defRPr/>
            </a:pPr>
            <a:r>
              <a:rPr lang="en-US" b="1" dirty="0" smtClean="0">
                <a:cs typeface="+mj-cs"/>
              </a:rPr>
              <a:t>College of Nursing</a:t>
            </a:r>
          </a:p>
          <a:p>
            <a:pPr algn="ctr">
              <a:defRPr/>
            </a:pPr>
            <a:r>
              <a:rPr lang="en-US" b="1" dirty="0" smtClean="0">
                <a:cs typeface="+mj-cs"/>
              </a:rPr>
              <a:t>University of </a:t>
            </a:r>
            <a:r>
              <a:rPr lang="en-US" b="1" dirty="0" err="1" smtClean="0">
                <a:cs typeface="+mj-cs"/>
              </a:rPr>
              <a:t>Basrah</a:t>
            </a:r>
            <a:endParaRPr lang="en-GB" b="1" dirty="0">
              <a:cs typeface="+mj-cs"/>
            </a:endParaRPr>
          </a:p>
        </p:txBody>
      </p:sp>
      <p:pic>
        <p:nvPicPr>
          <p:cNvPr id="16" name="Picture 2" descr="Image result for university of basra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517" y="195296"/>
            <a:ext cx="1148443" cy="11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 xmlns:a16="http://schemas.microsoft.com/office/drawing/2014/main" id="{4664DB9F-59BB-47A5-8080-662EED16E9E1}"/>
              </a:ext>
            </a:extLst>
          </p:cNvPr>
          <p:cNvSpPr/>
          <p:nvPr/>
        </p:nvSpPr>
        <p:spPr>
          <a:xfrm>
            <a:off x="5203064" y="1770089"/>
            <a:ext cx="6667507" cy="1843582"/>
          </a:xfrm>
          <a:prstGeom prst="rect">
            <a:avLst/>
          </a:prstGeom>
        </p:spPr>
        <p:txBody>
          <a:bodyPr wrap="square">
            <a:spAutoFit/>
          </a:bodyPr>
          <a:lstStyle/>
          <a:p>
            <a:pPr algn="ctr">
              <a:lnSpc>
                <a:spcPct val="150000"/>
              </a:lnSpc>
            </a:pPr>
            <a:r>
              <a:rPr lang="en-US" sz="4000" b="1" dirty="0" smtClean="0"/>
              <a:t>Fluid and Chemical Balance</a:t>
            </a:r>
            <a:endParaRPr lang="en-US" sz="4000" b="1" dirty="0"/>
          </a:p>
          <a:p>
            <a:pPr algn="ctr">
              <a:lnSpc>
                <a:spcPct val="150000"/>
              </a:lnSpc>
            </a:pPr>
            <a:r>
              <a:rPr lang="en-US" sz="4000" b="1" dirty="0" smtClean="0"/>
              <a:t>Lecture 2</a:t>
            </a:r>
            <a:endParaRPr lang="en-US" sz="4000" b="1" dirty="0"/>
          </a:p>
        </p:txBody>
      </p:sp>
      <p:grpSp>
        <p:nvGrpSpPr>
          <p:cNvPr id="17" name="Group 16">
            <a:extLst>
              <a:ext uri="{FF2B5EF4-FFF2-40B4-BE49-F238E27FC236}">
                <a16:creationId xmlns="" xmlns:a16="http://schemas.microsoft.com/office/drawing/2014/main" id="{EF240524-FD1C-4D7A-81C5-EC549C440BAE}"/>
              </a:ext>
            </a:extLst>
          </p:cNvPr>
          <p:cNvGrpSpPr/>
          <p:nvPr/>
        </p:nvGrpSpPr>
        <p:grpSpPr>
          <a:xfrm>
            <a:off x="185529" y="6405382"/>
            <a:ext cx="11633938" cy="369332"/>
            <a:chOff x="185529" y="6405382"/>
            <a:chExt cx="11633938" cy="369332"/>
          </a:xfrm>
        </p:grpSpPr>
        <p:cxnSp>
          <p:nvCxnSpPr>
            <p:cNvPr id="19" name="Straight Connector 18">
              <a:extLst>
                <a:ext uri="{FF2B5EF4-FFF2-40B4-BE49-F238E27FC236}">
                  <a16:creationId xmlns="" xmlns:a16="http://schemas.microsoft.com/office/drawing/2014/main" id="{5BA06214-1B13-4837-BBC6-F80A38D6FFEB}"/>
                </a:ext>
              </a:extLst>
            </p:cNvPr>
            <p:cNvCxnSpPr/>
            <p:nvPr/>
          </p:nvCxnSpPr>
          <p:spPr>
            <a:xfrm flipH="1">
              <a:off x="304800" y="6412317"/>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 xmlns:a16="http://schemas.microsoft.com/office/drawing/2014/main" id="{BBFDE99E-14D5-4903-9CE7-4F43A9CB7AB8}"/>
                </a:ext>
              </a:extLst>
            </p:cNvPr>
            <p:cNvSpPr/>
            <p:nvPr/>
          </p:nvSpPr>
          <p:spPr>
            <a:xfrm>
              <a:off x="185529" y="6405382"/>
              <a:ext cx="7908472" cy="369332"/>
            </a:xfrm>
            <a:prstGeom prst="rect">
              <a:avLst/>
            </a:prstGeom>
          </p:spPr>
          <p:txBody>
            <a:bodyPr wrap="square">
              <a:spAutoFit/>
            </a:bodyPr>
            <a:lstStyle/>
            <a:p>
              <a:pPr>
                <a:defRPr/>
              </a:pPr>
              <a:r>
                <a:rPr lang="en-GB" dirty="0" smtClean="0"/>
                <a:t>University of </a:t>
              </a:r>
              <a:r>
                <a:rPr lang="en-GB" dirty="0" err="1" smtClean="0"/>
                <a:t>Basrah</a:t>
              </a:r>
              <a:r>
                <a:rPr lang="en-GB" dirty="0" smtClean="0"/>
                <a:t> –</a:t>
              </a:r>
              <a:r>
                <a:rPr lang="en-US" dirty="0" smtClean="0"/>
                <a:t>College of Nursing </a:t>
              </a:r>
              <a:r>
                <a:rPr lang="en-GB" dirty="0" smtClean="0"/>
                <a:t>– Fundamentals of Nursing Department </a:t>
              </a:r>
              <a:endParaRPr lang="en-GB" dirty="0"/>
            </a:p>
          </p:txBody>
        </p:sp>
      </p:grpSp>
      <p:sp>
        <p:nvSpPr>
          <p:cNvPr id="4" name="Rectangle 3">
            <a:extLst>
              <a:ext uri="{FF2B5EF4-FFF2-40B4-BE49-F238E27FC236}">
                <a16:creationId xmlns="" xmlns:a16="http://schemas.microsoft.com/office/drawing/2014/main" id="{8619569C-F51C-4D5F-9554-C9384EBEA533}"/>
              </a:ext>
            </a:extLst>
          </p:cNvPr>
          <p:cNvSpPr/>
          <p:nvPr/>
        </p:nvSpPr>
        <p:spPr>
          <a:xfrm>
            <a:off x="495517" y="1844516"/>
            <a:ext cx="4527057" cy="39428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tx1"/>
              </a:solidFill>
            </a:endParaRPr>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8676" y="195296"/>
            <a:ext cx="1659432" cy="1128788"/>
          </a:xfrm>
          <a:prstGeom prst="rect">
            <a:avLst/>
          </a:prstGeom>
        </p:spPr>
      </p:pic>
      <p:sp>
        <p:nvSpPr>
          <p:cNvPr id="8" name="AutoShape 2" descr="Comply with infection prevention and control policies and procedures  (non-accredited) – ABC Training and Consulting"/>
          <p:cNvSpPr>
            <a:spLocks noChangeAspect="1" noChangeArrowheads="1"/>
          </p:cNvSpPr>
          <p:nvPr/>
        </p:nvSpPr>
        <p:spPr bwMode="auto">
          <a:xfrm>
            <a:off x="11971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9" name="AutoShape 4" descr="Comply with infection prevention and control policies and procedures  (non-accredited) – ABC Training and Consulting"/>
          <p:cNvSpPr>
            <a:spLocks noChangeAspect="1" noChangeArrowheads="1"/>
          </p:cNvSpPr>
          <p:nvPr/>
        </p:nvSpPr>
        <p:spPr bwMode="auto">
          <a:xfrm>
            <a:off x="12123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0" name="AutoShape 6" descr="Comply with infection prevention and control policies and procedures  (non-accredited) – ABC Training and Consulting"/>
          <p:cNvSpPr>
            <a:spLocks noChangeAspect="1" noChangeArrowheads="1"/>
          </p:cNvSpPr>
          <p:nvPr/>
        </p:nvSpPr>
        <p:spPr bwMode="auto">
          <a:xfrm>
            <a:off x="122761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1" name="AutoShape 8" descr="Comply with infection prevention and control policies and procedures  (non-accredited) – ABC Training and Consulting"/>
          <p:cNvSpPr>
            <a:spLocks noChangeAspect="1" noChangeArrowheads="1"/>
          </p:cNvSpPr>
          <p:nvPr/>
        </p:nvSpPr>
        <p:spPr bwMode="auto">
          <a:xfrm>
            <a:off x="12428538"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5" name="AutoShape 2" descr="Fluids and Electrolytes Nursing Care Management and Study Guide"/>
          <p:cNvSpPr>
            <a:spLocks noChangeAspect="1" noChangeArrowheads="1"/>
          </p:cNvSpPr>
          <p:nvPr/>
        </p:nvSpPr>
        <p:spPr bwMode="auto">
          <a:xfrm>
            <a:off x="12580938"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518" y="1844517"/>
            <a:ext cx="4527056" cy="3942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7933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304799" y="751344"/>
            <a:ext cx="11313460" cy="4524315"/>
          </a:xfrm>
          <a:prstGeom prst="rect">
            <a:avLst/>
          </a:prstGeom>
        </p:spPr>
        <p:txBody>
          <a:bodyPr wrap="square">
            <a:spAutoFit/>
          </a:bodyPr>
          <a:lstStyle/>
          <a:p>
            <a:pPr algn="ctr"/>
            <a:r>
              <a:rPr lang="en-US" sz="3600" b="1" i="1" u="sng" dirty="0" smtClean="0">
                <a:latin typeface="Cambria" pitchFamily="18" charset="0"/>
              </a:rPr>
              <a:t>2- Electrolytes</a:t>
            </a:r>
          </a:p>
          <a:p>
            <a:pPr algn="ctr"/>
            <a:r>
              <a:rPr lang="en-US" sz="3600" b="1" i="1" u="sng" dirty="0" smtClean="0">
                <a:latin typeface="Cambria" pitchFamily="18" charset="0"/>
              </a:rPr>
              <a:t> </a:t>
            </a:r>
          </a:p>
          <a:p>
            <a:r>
              <a:rPr lang="en-US" sz="2400" dirty="0" smtClean="0">
                <a:latin typeface="Cambria" pitchFamily="18" charset="0"/>
              </a:rPr>
              <a:t>Electrolytes </a:t>
            </a:r>
            <a:r>
              <a:rPr lang="en-US" sz="2400" dirty="0">
                <a:latin typeface="Cambria" pitchFamily="18" charset="0"/>
              </a:rPr>
              <a:t>are substances that are capable of breaking into particles called ions. An ion is an atom or molecule carrying an electrical charge. Some ions develop a positive charge and are called </a:t>
            </a:r>
            <a:r>
              <a:rPr lang="en-US" sz="2400" b="1" u="sng" dirty="0" err="1">
                <a:latin typeface="Cambria" pitchFamily="18" charset="0"/>
              </a:rPr>
              <a:t>cations</a:t>
            </a:r>
            <a:r>
              <a:rPr lang="en-US" sz="2400" dirty="0">
                <a:latin typeface="Cambria" pitchFamily="18" charset="0"/>
              </a:rPr>
              <a:t>. The major </a:t>
            </a:r>
            <a:r>
              <a:rPr lang="en-US" sz="2400" dirty="0" err="1">
                <a:latin typeface="Cambria" pitchFamily="18" charset="0"/>
              </a:rPr>
              <a:t>cations</a:t>
            </a:r>
            <a:r>
              <a:rPr lang="en-US" sz="2400" dirty="0">
                <a:latin typeface="Cambria" pitchFamily="18" charset="0"/>
              </a:rPr>
              <a:t> in body fluid are sodium, potassium, calcium, hydrogen, and magnesium ions. Other ions develop a negative charge and are called </a:t>
            </a:r>
            <a:r>
              <a:rPr lang="en-US" sz="2400" b="1" u="sng" dirty="0">
                <a:latin typeface="Cambria" pitchFamily="18" charset="0"/>
              </a:rPr>
              <a:t>anions. </a:t>
            </a:r>
            <a:r>
              <a:rPr lang="en-US" sz="2400" dirty="0">
                <a:latin typeface="Cambria" pitchFamily="18" charset="0"/>
              </a:rPr>
              <a:t>The major anions in body fluid are chloride, bicarbonate, and phosphate. These charged particles are the basis of chemical interactions in the body necessary for metabolism and other functions. Molecules in the body that remain intact, without a charge, are called </a:t>
            </a:r>
            <a:r>
              <a:rPr lang="en-US" sz="2400" b="1" u="sng" dirty="0">
                <a:latin typeface="Cambria" pitchFamily="18" charset="0"/>
              </a:rPr>
              <a:t>nonelectrolytes</a:t>
            </a:r>
            <a:r>
              <a:rPr lang="en-US" sz="2400" dirty="0">
                <a:latin typeface="Cambria" pitchFamily="18" charset="0"/>
              </a:rPr>
              <a:t>. In the human body, urea and glucose are examples of </a:t>
            </a:r>
            <a:r>
              <a:rPr lang="en-US" sz="2400" dirty="0" smtClean="0">
                <a:latin typeface="Cambria" pitchFamily="18" charset="0"/>
              </a:rPr>
              <a:t>nonelectrolytes.</a:t>
            </a: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304798" y="449374"/>
            <a:ext cx="11761720" cy="4832092"/>
          </a:xfrm>
          <a:prstGeom prst="rect">
            <a:avLst/>
          </a:prstGeom>
        </p:spPr>
        <p:txBody>
          <a:bodyPr wrap="square">
            <a:spAutoFit/>
          </a:bodyPr>
          <a:lstStyle/>
          <a:p>
            <a:r>
              <a:rPr lang="en-US" sz="2800" b="1" i="1" u="sng" dirty="0">
                <a:latin typeface="Cambria" pitchFamily="18" charset="0"/>
              </a:rPr>
              <a:t>Regulation and Homeostatic Mechanisms of Fluid and  Electrolyte </a:t>
            </a:r>
            <a:r>
              <a:rPr lang="en-US" sz="2800" b="1" i="1" u="sng" dirty="0" smtClean="0">
                <a:latin typeface="Cambria" pitchFamily="18" charset="0"/>
              </a:rPr>
              <a:t>Balance</a:t>
            </a:r>
          </a:p>
          <a:p>
            <a:r>
              <a:rPr lang="en-US" sz="2800" dirty="0" smtClean="0">
                <a:latin typeface="Cambria" pitchFamily="18" charset="0"/>
              </a:rPr>
              <a:t>Fluid </a:t>
            </a:r>
            <a:r>
              <a:rPr lang="en-US" sz="2800" dirty="0">
                <a:latin typeface="Cambria" pitchFamily="18" charset="0"/>
              </a:rPr>
              <a:t>and electrolyte balance is maintained by a number of mechanisms to facilitate fluid and electrolyte movement within the body. Solvents are liquids that hold a substance in solution; solutes are substances that are dissolved in a solution. Water is the primary solvent in the body. The solutes are electrolytes and nonelectrolytes. The body produces balance by shifting fluids and solutes between the ECF and the ICF. The mechanisms responsible for regulating this shift of fluids and transporting materials to and from intracellular compartments </a:t>
            </a:r>
            <a:r>
              <a:rPr lang="en-US" sz="2800" dirty="0" smtClean="0">
                <a:latin typeface="Cambria" pitchFamily="18" charset="0"/>
              </a:rPr>
              <a:t>include: </a:t>
            </a:r>
            <a:r>
              <a:rPr lang="en-US" sz="2800" b="1" u="sng" dirty="0">
                <a:latin typeface="Cambria" pitchFamily="18" charset="0"/>
              </a:rPr>
              <a:t>organs and body systems, osmosis, diffusion, active transport, and capillary </a:t>
            </a:r>
            <a:r>
              <a:rPr lang="en-US" sz="2800" b="1" u="sng" dirty="0" smtClean="0">
                <a:latin typeface="Cambria" pitchFamily="18" charset="0"/>
              </a:rPr>
              <a:t>filtration.</a:t>
            </a:r>
            <a:endParaRPr lang="ar-IQ" sz="2800" b="1" u="sng" dirty="0">
              <a:latin typeface="Cambria" pitchFamily="18" charset="0"/>
            </a:endParaRP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257485" y="946300"/>
            <a:ext cx="11609295" cy="4154984"/>
          </a:xfrm>
          <a:prstGeom prst="rect">
            <a:avLst/>
          </a:prstGeom>
        </p:spPr>
        <p:txBody>
          <a:bodyPr wrap="square">
            <a:spAutoFit/>
          </a:bodyPr>
          <a:lstStyle/>
          <a:p>
            <a:r>
              <a:rPr lang="en-US" sz="2400" b="1" i="1" u="sng" dirty="0" smtClean="0">
                <a:latin typeface="Cambria" pitchFamily="18" charset="0"/>
              </a:rPr>
              <a:t>1- Organs </a:t>
            </a:r>
            <a:r>
              <a:rPr lang="en-US" sz="2400" b="1" i="1" u="sng" dirty="0">
                <a:latin typeface="Cambria" pitchFamily="18" charset="0"/>
              </a:rPr>
              <a:t>and Body Systems </a:t>
            </a:r>
            <a:endParaRPr lang="en-US" sz="2400" b="1" i="1" u="sng" dirty="0" smtClean="0">
              <a:latin typeface="Cambria" pitchFamily="18" charset="0"/>
            </a:endParaRPr>
          </a:p>
          <a:p>
            <a:r>
              <a:rPr lang="en-US" sz="2400" dirty="0" smtClean="0">
                <a:latin typeface="Cambria" pitchFamily="18" charset="0"/>
              </a:rPr>
              <a:t>Almost </a:t>
            </a:r>
            <a:r>
              <a:rPr lang="en-US" sz="2400" dirty="0">
                <a:latin typeface="Cambria" pitchFamily="18" charset="0"/>
              </a:rPr>
              <a:t>every organ and system in the body helps in some way to maintain fluid homeostasis. </a:t>
            </a:r>
            <a:r>
              <a:rPr lang="en-US" sz="2400" dirty="0" smtClean="0">
                <a:latin typeface="Cambria" pitchFamily="18" charset="0"/>
              </a:rPr>
              <a:t>Osmosis </a:t>
            </a:r>
            <a:r>
              <a:rPr lang="en-US" sz="2400" dirty="0">
                <a:latin typeface="Cambria" pitchFamily="18" charset="0"/>
              </a:rPr>
              <a:t>Cell membranes are semipermeable, allowing some, but not all, solutes to pass through the cell membranes. The cell membrane is permeable to water or fluids</a:t>
            </a:r>
            <a:r>
              <a:rPr lang="en-US" sz="2400" dirty="0" smtClean="0">
                <a:latin typeface="Cambria" pitchFamily="18" charset="0"/>
              </a:rPr>
              <a:t>.</a:t>
            </a:r>
          </a:p>
          <a:p>
            <a:endParaRPr lang="en-US" sz="2400" dirty="0" smtClean="0">
              <a:latin typeface="Cambria" pitchFamily="18" charset="0"/>
            </a:endParaRPr>
          </a:p>
          <a:p>
            <a:r>
              <a:rPr lang="en-US" sz="2400" b="1" i="1" u="sng" dirty="0" smtClean="0">
                <a:latin typeface="Cambria" pitchFamily="18" charset="0"/>
              </a:rPr>
              <a:t>2-  </a:t>
            </a:r>
            <a:r>
              <a:rPr lang="en-US" sz="2400" b="1" i="1" u="sng" dirty="0">
                <a:latin typeface="Cambria" pitchFamily="18" charset="0"/>
              </a:rPr>
              <a:t>Osmosis </a:t>
            </a:r>
            <a:endParaRPr lang="en-US" sz="2400" b="1" i="1" u="sng" dirty="0" smtClean="0">
              <a:latin typeface="Cambria" pitchFamily="18" charset="0"/>
            </a:endParaRPr>
          </a:p>
          <a:p>
            <a:r>
              <a:rPr lang="en-US" sz="2400" dirty="0" smtClean="0">
                <a:latin typeface="Cambria" pitchFamily="18" charset="0"/>
              </a:rPr>
              <a:t>is </a:t>
            </a:r>
            <a:r>
              <a:rPr lang="en-US" sz="2400" dirty="0">
                <a:latin typeface="Cambria" pitchFamily="18" charset="0"/>
              </a:rPr>
              <a:t>the major method of transporting body fluids. Water shifts and balance depend heavily on this route of transport </a:t>
            </a:r>
            <a:r>
              <a:rPr lang="en-US" sz="2400" dirty="0" smtClean="0">
                <a:latin typeface="Cambria" pitchFamily="18" charset="0"/>
              </a:rPr>
              <a:t>. Through </a:t>
            </a:r>
            <a:r>
              <a:rPr lang="en-US" sz="2400" dirty="0">
                <a:latin typeface="Cambria" pitchFamily="18" charset="0"/>
              </a:rPr>
              <a:t>the process of osmosis, water (the solvent) passes from an area of lesser solute concentration and more water to an area of greater solute concentration and less water </a:t>
            </a:r>
            <a:r>
              <a:rPr lang="en-US" sz="2400" dirty="0" err="1" smtClean="0">
                <a:latin typeface="Cambria" pitchFamily="18" charset="0"/>
              </a:rPr>
              <a:t>untile</a:t>
            </a:r>
            <a:r>
              <a:rPr lang="en-US" sz="2400" dirty="0">
                <a:latin typeface="Cambria" pitchFamily="18" charset="0"/>
              </a:rPr>
              <a:t> </a:t>
            </a:r>
            <a:r>
              <a:rPr lang="en-US" sz="2400" dirty="0" err="1" smtClean="0">
                <a:latin typeface="Cambria" pitchFamily="18" charset="0"/>
              </a:rPr>
              <a:t>quilibrium</a:t>
            </a:r>
            <a:r>
              <a:rPr lang="en-US" sz="2400" dirty="0" smtClean="0">
                <a:latin typeface="Cambria" pitchFamily="18" charset="0"/>
              </a:rPr>
              <a:t> </a:t>
            </a:r>
            <a:r>
              <a:rPr lang="en-US" sz="2400" dirty="0">
                <a:latin typeface="Cambria" pitchFamily="18" charset="0"/>
              </a:rPr>
              <a:t>is established. </a:t>
            </a:r>
            <a:endParaRPr lang="ar-IQ" sz="2400" dirty="0">
              <a:latin typeface="Cambria" pitchFamily="18" charset="0"/>
            </a:endParaRP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937773" y="195267"/>
            <a:ext cx="10451887" cy="2308324"/>
          </a:xfrm>
          <a:prstGeom prst="rect">
            <a:avLst/>
          </a:prstGeom>
        </p:spPr>
        <p:txBody>
          <a:bodyPr wrap="square">
            <a:spAutoFit/>
          </a:bodyPr>
          <a:lstStyle/>
          <a:p>
            <a:r>
              <a:rPr lang="en-US" sz="2400" b="1" i="1" u="sng" dirty="0" smtClean="0">
                <a:latin typeface="Cambria" pitchFamily="18" charset="0"/>
              </a:rPr>
              <a:t>3-Diffusion</a:t>
            </a:r>
          </a:p>
          <a:p>
            <a:r>
              <a:rPr lang="en-US" sz="2400" dirty="0" smtClean="0">
                <a:latin typeface="Cambria" pitchFamily="18" charset="0"/>
              </a:rPr>
              <a:t> </a:t>
            </a:r>
            <a:r>
              <a:rPr lang="en-US" sz="2400" dirty="0">
                <a:latin typeface="Cambria" pitchFamily="18" charset="0"/>
              </a:rPr>
              <a:t>Diffusion is the tendency of solutes to move freely throughout a solvent. The solute moves from an area of higher concentration to an area of lower concentration (i.e., “downhill”) until equilibrium is </a:t>
            </a:r>
            <a:r>
              <a:rPr lang="en-US" sz="2400" dirty="0" smtClean="0">
                <a:latin typeface="Cambria" pitchFamily="18" charset="0"/>
              </a:rPr>
              <a:t>established. Gases </a:t>
            </a:r>
            <a:r>
              <a:rPr lang="en-US" sz="2400" dirty="0">
                <a:latin typeface="Cambria" pitchFamily="18" charset="0"/>
              </a:rPr>
              <a:t>also move by diffusion. Oxygen and carbon dioxide exchange in the lung’s alveoli and capillaries occurs by diffusion</a:t>
            </a:r>
            <a:r>
              <a:rPr lang="en-US" sz="2400" dirty="0" smtClean="0">
                <a:latin typeface="Cambria" pitchFamily="18" charset="0"/>
              </a:rPr>
              <a:t>.</a:t>
            </a:r>
            <a:endParaRPr lang="en-US" sz="2400" dirty="0">
              <a:latin typeface="Cambria" pitchFamily="18" charset="0"/>
            </a:endParaRPr>
          </a:p>
        </p:txBody>
      </p:sp>
      <p:sp>
        <p:nvSpPr>
          <p:cNvPr id="5" name="مستطيل 4"/>
          <p:cNvSpPr/>
          <p:nvPr/>
        </p:nvSpPr>
        <p:spPr>
          <a:xfrm>
            <a:off x="1072243" y="2610577"/>
            <a:ext cx="9792981" cy="2000548"/>
          </a:xfrm>
          <a:prstGeom prst="rect">
            <a:avLst/>
          </a:prstGeom>
        </p:spPr>
        <p:txBody>
          <a:bodyPr wrap="square">
            <a:spAutoFit/>
          </a:bodyPr>
          <a:lstStyle/>
          <a:p>
            <a:r>
              <a:rPr lang="en-US" sz="2800" b="1" i="1" u="sng" dirty="0">
                <a:latin typeface="Cambria" pitchFamily="18" charset="0"/>
              </a:rPr>
              <a:t>4- Active Transport </a:t>
            </a:r>
          </a:p>
          <a:p>
            <a:r>
              <a:rPr lang="en-US" sz="2400" dirty="0">
                <a:latin typeface="Cambria" pitchFamily="18" charset="0"/>
              </a:rPr>
              <a:t>Active transport is a process that requires energy for the movement of substances through a cell membrane, against the concentration gradient, from an area of lesser solute concentration to an area of higher solute concentration. </a:t>
            </a:r>
          </a:p>
        </p:txBody>
      </p:sp>
      <p:sp>
        <p:nvSpPr>
          <p:cNvPr id="6" name="مستطيل 5"/>
          <p:cNvSpPr/>
          <p:nvPr/>
        </p:nvSpPr>
        <p:spPr>
          <a:xfrm>
            <a:off x="937773" y="4611125"/>
            <a:ext cx="10881694" cy="1569660"/>
          </a:xfrm>
          <a:prstGeom prst="rect">
            <a:avLst/>
          </a:prstGeom>
        </p:spPr>
        <p:txBody>
          <a:bodyPr wrap="square">
            <a:spAutoFit/>
          </a:bodyPr>
          <a:lstStyle/>
          <a:p>
            <a:r>
              <a:rPr lang="en-US" sz="2400" b="1" i="1" u="sng" dirty="0" smtClean="0">
                <a:latin typeface="Cambria" pitchFamily="18" charset="0"/>
              </a:rPr>
              <a:t>5- Capillary </a:t>
            </a:r>
            <a:r>
              <a:rPr lang="en-US" sz="2400" b="1" i="1" u="sng" dirty="0">
                <a:latin typeface="Cambria" pitchFamily="18" charset="0"/>
              </a:rPr>
              <a:t>Filtration </a:t>
            </a:r>
          </a:p>
          <a:p>
            <a:r>
              <a:rPr lang="en-US" sz="2400" dirty="0">
                <a:latin typeface="Cambria" pitchFamily="18" charset="0"/>
              </a:rPr>
              <a:t>Filtration is the passage of fluid through a permeable membrane. Fluids move from an area of high pressure to one of lower pressure. Capillary filtration results from the force of blood “pushing” against the walls of the capillaries. </a:t>
            </a:r>
            <a:endParaRPr lang="ar-IQ" sz="2400" dirty="0">
              <a:latin typeface="Cambria" pitchFamily="18" charset="0"/>
            </a:endParaRP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pic>
        <p:nvPicPr>
          <p:cNvPr id="7" name="صورة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242" y="237348"/>
            <a:ext cx="9295439" cy="2384827"/>
          </a:xfrm>
          <a:prstGeom prst="rect">
            <a:avLst/>
          </a:prstGeom>
        </p:spPr>
      </p:pic>
      <p:pic>
        <p:nvPicPr>
          <p:cNvPr id="8" name="صورة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8682" y="2810436"/>
            <a:ext cx="4773706" cy="3186952"/>
          </a:xfrm>
          <a:prstGeom prst="rect">
            <a:avLst/>
          </a:prstGeom>
        </p:spPr>
      </p:pic>
      <p:pic>
        <p:nvPicPr>
          <p:cNvPr id="11" name="صورة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798" y="2701536"/>
            <a:ext cx="6311155" cy="3295851"/>
          </a:xfrm>
          <a:prstGeom prst="rect">
            <a:avLst/>
          </a:prstGeom>
        </p:spPr>
      </p:pic>
    </p:spTree>
    <p:extLst>
      <p:ext uri="{BB962C8B-B14F-4D97-AF65-F5344CB8AC3E}">
        <p14:creationId xmlns:p14="http://schemas.microsoft.com/office/powerpoint/2010/main" val="29682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188259" y="335846"/>
            <a:ext cx="11631208" cy="6247864"/>
          </a:xfrm>
          <a:prstGeom prst="rect">
            <a:avLst/>
          </a:prstGeom>
        </p:spPr>
        <p:txBody>
          <a:bodyPr wrap="square">
            <a:spAutoFit/>
          </a:bodyPr>
          <a:lstStyle/>
          <a:p>
            <a:pPr algn="ctr"/>
            <a:r>
              <a:rPr lang="en-US" sz="2800" b="1" i="1" u="sng" dirty="0">
                <a:latin typeface="Cambria" pitchFamily="18" charset="0"/>
              </a:rPr>
              <a:t>Electrolyte </a:t>
            </a:r>
            <a:r>
              <a:rPr lang="en-US" sz="2800" b="1" i="1" u="sng" dirty="0" smtClean="0">
                <a:latin typeface="Cambria" pitchFamily="18" charset="0"/>
              </a:rPr>
              <a:t>Imbalances</a:t>
            </a:r>
          </a:p>
          <a:p>
            <a:r>
              <a:rPr lang="en-US" sz="2000" dirty="0" smtClean="0">
                <a:latin typeface="Cambria" pitchFamily="18" charset="0"/>
              </a:rPr>
              <a:t> </a:t>
            </a:r>
            <a:endParaRPr lang="en-US" sz="2000" dirty="0">
              <a:latin typeface="Cambria" pitchFamily="18" charset="0"/>
            </a:endParaRPr>
          </a:p>
          <a:p>
            <a:r>
              <a:rPr lang="en-US" sz="2400" b="1" dirty="0" smtClean="0">
                <a:latin typeface="Cambria" pitchFamily="18" charset="0"/>
              </a:rPr>
              <a:t>1- </a:t>
            </a:r>
            <a:r>
              <a:rPr lang="en-US" sz="2400" b="1" dirty="0" err="1" smtClean="0">
                <a:latin typeface="Cambria" pitchFamily="18" charset="0"/>
              </a:rPr>
              <a:t>Hyponatremia</a:t>
            </a:r>
            <a:r>
              <a:rPr lang="en-US" sz="2400" b="1" dirty="0" smtClean="0">
                <a:latin typeface="Cambria" pitchFamily="18" charset="0"/>
              </a:rPr>
              <a:t> </a:t>
            </a:r>
            <a:r>
              <a:rPr lang="en-US" sz="2400" b="1" dirty="0">
                <a:latin typeface="Cambria" pitchFamily="18" charset="0"/>
              </a:rPr>
              <a:t>and </a:t>
            </a:r>
            <a:r>
              <a:rPr lang="en-US" sz="2400" b="1" dirty="0" smtClean="0">
                <a:latin typeface="Cambria" pitchFamily="18" charset="0"/>
              </a:rPr>
              <a:t>Hypernatremia</a:t>
            </a:r>
          </a:p>
          <a:p>
            <a:endParaRPr lang="en-US" sz="2000" dirty="0" smtClean="0">
              <a:latin typeface="Cambria" pitchFamily="18" charset="0"/>
            </a:endParaRPr>
          </a:p>
          <a:p>
            <a:r>
              <a:rPr lang="en-US" sz="2400" b="1" i="1" u="sng" dirty="0" err="1" smtClean="0">
                <a:latin typeface="Cambria" pitchFamily="18" charset="0"/>
              </a:rPr>
              <a:t>Hyponatremia</a:t>
            </a:r>
            <a:r>
              <a:rPr lang="en-US" sz="2000" b="1" i="1" u="sng" dirty="0" smtClean="0">
                <a:latin typeface="Cambria" pitchFamily="18" charset="0"/>
              </a:rPr>
              <a:t> </a:t>
            </a:r>
            <a:r>
              <a:rPr lang="en-US" sz="2000" dirty="0">
                <a:latin typeface="Cambria" pitchFamily="18" charset="0"/>
              </a:rPr>
              <a:t>refers to a sodium deficit in ECF (serum sodium &lt;135 </a:t>
            </a:r>
            <a:r>
              <a:rPr lang="en-US" sz="2000" dirty="0" err="1">
                <a:latin typeface="Cambria" pitchFamily="18" charset="0"/>
              </a:rPr>
              <a:t>mEq</a:t>
            </a:r>
            <a:r>
              <a:rPr lang="en-US" sz="2000" dirty="0">
                <a:latin typeface="Cambria" pitchFamily="18" charset="0"/>
              </a:rPr>
              <a:t>/L) caused by a loss of sodium or a gain of water. Sodium may be lost through vomiting, diarrhea, fistulas, sweating, or as the result of the use of diuretics. The decrease in sodium causes fluid to move by osmosis from the less concentrated ECF compartment to the ICF space. This shift of fluid leads to swelling of the cells, with resulting confusion, hypotension, edema, muscle cramps and weakness, and dry skin. Cerebral edema can lead to seizures. Permanent neurologic damage and death can result from severe </a:t>
            </a:r>
            <a:r>
              <a:rPr lang="en-US" sz="2000" dirty="0" err="1" smtClean="0">
                <a:latin typeface="Cambria" pitchFamily="18" charset="0"/>
              </a:rPr>
              <a:t>hyponatremia</a:t>
            </a:r>
            <a:r>
              <a:rPr lang="en-US" sz="2000" dirty="0" smtClean="0">
                <a:latin typeface="Cambria" pitchFamily="18" charset="0"/>
              </a:rPr>
              <a:t>.</a:t>
            </a:r>
          </a:p>
          <a:p>
            <a:endParaRPr lang="en-US" sz="2000" dirty="0">
              <a:latin typeface="Cambria" pitchFamily="18" charset="0"/>
            </a:endParaRPr>
          </a:p>
          <a:p>
            <a:r>
              <a:rPr lang="en-US" sz="2400" b="1" i="1" u="sng" dirty="0">
                <a:solidFill>
                  <a:prstClr val="black"/>
                </a:solidFill>
                <a:latin typeface="Cambria" pitchFamily="18" charset="0"/>
              </a:rPr>
              <a:t>Hypernatremia</a:t>
            </a:r>
            <a:r>
              <a:rPr lang="en-US" sz="2000" dirty="0">
                <a:solidFill>
                  <a:prstClr val="black"/>
                </a:solidFill>
                <a:latin typeface="Cambria" pitchFamily="18" charset="0"/>
              </a:rPr>
              <a:t> refers to a surplus of sodium in ECF (serum sodium &gt;145 </a:t>
            </a:r>
            <a:r>
              <a:rPr lang="en-US" sz="2000" dirty="0" err="1">
                <a:solidFill>
                  <a:prstClr val="black"/>
                </a:solidFill>
                <a:latin typeface="Cambria" pitchFamily="18" charset="0"/>
              </a:rPr>
              <a:t>mEq</a:t>
            </a:r>
            <a:r>
              <a:rPr lang="en-US" sz="2000" dirty="0">
                <a:solidFill>
                  <a:prstClr val="black"/>
                </a:solidFill>
                <a:latin typeface="Cambria" pitchFamily="18" charset="0"/>
              </a:rPr>
              <a:t>/L) caused by excess water loss or an overall excess of sodium. Fluid deprivation, lack  of fluid consumption (such as in patients who cannot perceive, respond to, or communicate thirst ,diarrhea, and excess insensible water loss (hyperventilation, burns) lead to excess sodium. The cells of the central nervous system are especially affected, resulting in signs of neurologic impairment, including restlessness, weakness, disorientation, delusion, and hallucinations. Permanent brain damage, especially in children, can occur</a:t>
            </a:r>
            <a:endParaRPr lang="en-US" sz="2000" dirty="0">
              <a:latin typeface="Cambria" pitchFamily="18" charset="0"/>
            </a:endParaRPr>
          </a:p>
          <a:p>
            <a:pPr lvl="0"/>
            <a:endParaRPr lang="en-US" sz="2000" dirty="0">
              <a:solidFill>
                <a:prstClr val="black"/>
              </a:solidFill>
              <a:latin typeface="Cambria" pitchFamily="18" charset="0"/>
            </a:endParaRPr>
          </a:p>
          <a:p>
            <a:pPr lvl="0"/>
            <a:r>
              <a:rPr lang="en-US" sz="2000" dirty="0">
                <a:solidFill>
                  <a:prstClr val="black"/>
                </a:solidFill>
                <a:latin typeface="Cambria" pitchFamily="18" charset="0"/>
              </a:rPr>
              <a:t> </a:t>
            </a:r>
            <a:endParaRPr lang="en-US" sz="2000" dirty="0" smtClean="0">
              <a:latin typeface="Cambria" pitchFamily="18" charset="0"/>
            </a:endParaRP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188258" y="315702"/>
            <a:ext cx="12003741" cy="5447645"/>
          </a:xfrm>
          <a:prstGeom prst="rect">
            <a:avLst/>
          </a:prstGeom>
        </p:spPr>
        <p:txBody>
          <a:bodyPr wrap="square">
            <a:spAutoFit/>
          </a:bodyPr>
          <a:lstStyle/>
          <a:p>
            <a:r>
              <a:rPr lang="en-US" sz="2800" b="1" u="sng" dirty="0" smtClean="0">
                <a:latin typeface="Cambria" pitchFamily="18" charset="0"/>
              </a:rPr>
              <a:t>2- Hypokalemia </a:t>
            </a:r>
            <a:r>
              <a:rPr lang="en-US" sz="2800" b="1" u="sng" dirty="0">
                <a:latin typeface="Cambria" pitchFamily="18" charset="0"/>
              </a:rPr>
              <a:t>and Hyperkalemia </a:t>
            </a:r>
            <a:endParaRPr lang="en-US" sz="2800" b="1" u="sng" dirty="0" smtClean="0">
              <a:latin typeface="Cambria" pitchFamily="18" charset="0"/>
            </a:endParaRPr>
          </a:p>
          <a:p>
            <a:endParaRPr lang="en-US" sz="2800" b="1" u="sng" dirty="0" smtClean="0">
              <a:latin typeface="Cambria" pitchFamily="18" charset="0"/>
            </a:endParaRPr>
          </a:p>
          <a:p>
            <a:r>
              <a:rPr lang="en-US" sz="2800" b="1" i="1" dirty="0" smtClean="0">
                <a:latin typeface="Cambria" pitchFamily="18" charset="0"/>
              </a:rPr>
              <a:t>Hypokalemia</a:t>
            </a:r>
            <a:r>
              <a:rPr lang="en-US" sz="2400" dirty="0" smtClean="0">
                <a:latin typeface="Cambria" pitchFamily="18" charset="0"/>
              </a:rPr>
              <a:t> </a:t>
            </a:r>
            <a:r>
              <a:rPr lang="en-US" sz="2400" dirty="0">
                <a:latin typeface="Cambria" pitchFamily="18" charset="0"/>
              </a:rPr>
              <a:t>refers to a potassium deficit in ECF (serum potassium &lt;3.5 </a:t>
            </a:r>
            <a:r>
              <a:rPr lang="en-US" sz="2400" dirty="0" err="1">
                <a:latin typeface="Cambria" pitchFamily="18" charset="0"/>
              </a:rPr>
              <a:t>mEq</a:t>
            </a:r>
            <a:r>
              <a:rPr lang="en-US" sz="2400" dirty="0">
                <a:latin typeface="Cambria" pitchFamily="18" charset="0"/>
              </a:rPr>
              <a:t>/L) and is a common electrolyte abnormality. Potassium may be lost through vomiting, gastric suction, alkalosis, diarrhea, or as the result of </a:t>
            </a:r>
          </a:p>
          <a:p>
            <a:r>
              <a:rPr lang="en-US" sz="2400" dirty="0">
                <a:latin typeface="Cambria" pitchFamily="18" charset="0"/>
              </a:rPr>
              <a:t>the use of diuretics. </a:t>
            </a:r>
            <a:r>
              <a:rPr lang="en-US" sz="2400" dirty="0" smtClean="0">
                <a:latin typeface="Cambria" pitchFamily="18" charset="0"/>
              </a:rPr>
              <a:t>Typical </a:t>
            </a:r>
            <a:r>
              <a:rPr lang="en-US" sz="2400" dirty="0">
                <a:latin typeface="Cambria" pitchFamily="18" charset="0"/>
              </a:rPr>
              <a:t>signs of hypokalemia include muscle weakness and leg cramps, fatigue, </a:t>
            </a:r>
            <a:r>
              <a:rPr lang="en-US" sz="2400" dirty="0" err="1">
                <a:latin typeface="Cambria" pitchFamily="18" charset="0"/>
              </a:rPr>
              <a:t>paresthesias</a:t>
            </a:r>
            <a:r>
              <a:rPr lang="en-US" sz="2400" dirty="0">
                <a:latin typeface="Cambria" pitchFamily="18" charset="0"/>
              </a:rPr>
              <a:t>, and dysrhythmias. </a:t>
            </a:r>
            <a:endParaRPr lang="en-US" sz="2400" dirty="0" smtClean="0">
              <a:latin typeface="Cambria" pitchFamily="18" charset="0"/>
            </a:endParaRPr>
          </a:p>
          <a:p>
            <a:endParaRPr lang="en-US" sz="2400" dirty="0">
              <a:latin typeface="Cambria" pitchFamily="18" charset="0"/>
            </a:endParaRPr>
          </a:p>
          <a:p>
            <a:r>
              <a:rPr lang="en-US" sz="2400" b="1" i="1" dirty="0" smtClean="0">
                <a:latin typeface="Cambria" pitchFamily="18" charset="0"/>
              </a:rPr>
              <a:t>Hyperkalemia</a:t>
            </a:r>
            <a:r>
              <a:rPr lang="en-US" sz="2400" dirty="0" smtClean="0">
                <a:latin typeface="Cambria" pitchFamily="18" charset="0"/>
              </a:rPr>
              <a:t> </a:t>
            </a:r>
            <a:r>
              <a:rPr lang="en-US" sz="2400" dirty="0">
                <a:latin typeface="Cambria" pitchFamily="18" charset="0"/>
              </a:rPr>
              <a:t>refers to an excess of potassium in ECF (serum potassium &gt;5 </a:t>
            </a:r>
            <a:r>
              <a:rPr lang="en-US" sz="2400" dirty="0" err="1">
                <a:latin typeface="Cambria" pitchFamily="18" charset="0"/>
              </a:rPr>
              <a:t>mEq</a:t>
            </a:r>
            <a:r>
              <a:rPr lang="en-US" sz="2400" dirty="0">
                <a:latin typeface="Cambria" pitchFamily="18" charset="0"/>
              </a:rPr>
              <a:t>/L). Excess potassium may result from renal failure, </a:t>
            </a:r>
            <a:r>
              <a:rPr lang="en-US" sz="2400" dirty="0" smtClean="0">
                <a:latin typeface="Cambria" pitchFamily="18" charset="0"/>
              </a:rPr>
              <a:t>or </a:t>
            </a:r>
            <a:r>
              <a:rPr lang="en-US" sz="2400" dirty="0">
                <a:latin typeface="Cambria" pitchFamily="18" charset="0"/>
              </a:rPr>
              <a:t>the use of certain </a:t>
            </a:r>
            <a:r>
              <a:rPr lang="en-US" sz="2400" dirty="0" smtClean="0">
                <a:latin typeface="Cambria" pitchFamily="18" charset="0"/>
              </a:rPr>
              <a:t>medications. Although </a:t>
            </a:r>
            <a:r>
              <a:rPr lang="en-US" sz="2400" dirty="0">
                <a:latin typeface="Cambria" pitchFamily="18" charset="0"/>
              </a:rPr>
              <a:t>this condition occurs less frequently than hypokalemia, it can be much more dangerous. Nerve conduction as well as muscle contractility can be affected. Skeletal muscle weakness and paralysis may occur. A variety of cardiac irregularities may result, including cardiac arrest if hyperkalemia is not corrected.</a:t>
            </a: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134471" y="794354"/>
            <a:ext cx="11615519" cy="5386090"/>
          </a:xfrm>
          <a:prstGeom prst="rect">
            <a:avLst/>
          </a:prstGeom>
        </p:spPr>
        <p:txBody>
          <a:bodyPr wrap="square">
            <a:spAutoFit/>
          </a:bodyPr>
          <a:lstStyle/>
          <a:p>
            <a:pPr lvl="0" algn="ctr"/>
            <a:r>
              <a:rPr lang="en-US" sz="2800" b="1" i="1" u="sng" dirty="0" smtClean="0">
                <a:solidFill>
                  <a:prstClr val="black"/>
                </a:solidFill>
                <a:latin typeface="Cambria" pitchFamily="18" charset="0"/>
              </a:rPr>
              <a:t>3- </a:t>
            </a:r>
            <a:r>
              <a:rPr lang="en-US" sz="2800" b="1" i="1" u="sng" dirty="0" err="1" smtClean="0">
                <a:solidFill>
                  <a:prstClr val="black"/>
                </a:solidFill>
                <a:latin typeface="Cambria" pitchFamily="18" charset="0"/>
              </a:rPr>
              <a:t>Hypocalcemia</a:t>
            </a:r>
            <a:r>
              <a:rPr lang="en-US" sz="2800" b="1" i="1" u="sng" dirty="0" smtClean="0">
                <a:solidFill>
                  <a:prstClr val="black"/>
                </a:solidFill>
                <a:latin typeface="Cambria" pitchFamily="18" charset="0"/>
              </a:rPr>
              <a:t> </a:t>
            </a:r>
            <a:r>
              <a:rPr lang="en-US" sz="2800" b="1" i="1" u="sng" dirty="0">
                <a:solidFill>
                  <a:prstClr val="black"/>
                </a:solidFill>
                <a:latin typeface="Cambria" pitchFamily="18" charset="0"/>
              </a:rPr>
              <a:t>and </a:t>
            </a:r>
            <a:r>
              <a:rPr lang="en-US" sz="2800" b="1" i="1" u="sng" dirty="0" err="1" smtClean="0">
                <a:solidFill>
                  <a:prstClr val="black"/>
                </a:solidFill>
                <a:latin typeface="Cambria" pitchFamily="18" charset="0"/>
              </a:rPr>
              <a:t>Hypercalcemia</a:t>
            </a:r>
            <a:endParaRPr lang="en-US" sz="2800" b="1" i="1" u="sng" dirty="0" smtClean="0">
              <a:solidFill>
                <a:prstClr val="black"/>
              </a:solidFill>
              <a:latin typeface="Cambria" pitchFamily="18" charset="0"/>
            </a:endParaRPr>
          </a:p>
          <a:p>
            <a:pPr lvl="0" algn="ctr"/>
            <a:endParaRPr lang="en-US" sz="2800" b="1" i="1" u="sng" dirty="0">
              <a:solidFill>
                <a:prstClr val="black"/>
              </a:solidFill>
              <a:latin typeface="Cambria" pitchFamily="18" charset="0"/>
            </a:endParaRPr>
          </a:p>
          <a:p>
            <a:pPr lvl="0"/>
            <a:r>
              <a:rPr lang="en-US" sz="2400" b="1" u="sng" dirty="0" err="1">
                <a:solidFill>
                  <a:prstClr val="black"/>
                </a:solidFill>
                <a:latin typeface="Cambria" pitchFamily="18" charset="0"/>
              </a:rPr>
              <a:t>Hypocalcemia</a:t>
            </a:r>
            <a:r>
              <a:rPr lang="en-US" sz="2400" b="1" u="sng" dirty="0">
                <a:solidFill>
                  <a:prstClr val="black"/>
                </a:solidFill>
                <a:latin typeface="Cambria" pitchFamily="18" charset="0"/>
              </a:rPr>
              <a:t> </a:t>
            </a:r>
            <a:r>
              <a:rPr lang="en-US" sz="2400" dirty="0">
                <a:solidFill>
                  <a:prstClr val="black"/>
                </a:solidFill>
                <a:latin typeface="Cambria" pitchFamily="18" charset="0"/>
              </a:rPr>
              <a:t>refers to a calcium deficit in ECF (serum calcium &lt;8.9 mg/</a:t>
            </a:r>
            <a:r>
              <a:rPr lang="en-US" sz="2400" dirty="0" err="1">
                <a:solidFill>
                  <a:prstClr val="black"/>
                </a:solidFill>
                <a:latin typeface="Cambria" pitchFamily="18" charset="0"/>
              </a:rPr>
              <a:t>dL</a:t>
            </a:r>
            <a:r>
              <a:rPr lang="en-US" sz="2400" dirty="0">
                <a:solidFill>
                  <a:prstClr val="black"/>
                </a:solidFill>
                <a:latin typeface="Cambria" pitchFamily="18" charset="0"/>
              </a:rPr>
              <a:t>, ionized calcium &lt;4.5 mg/</a:t>
            </a:r>
            <a:r>
              <a:rPr lang="en-US" sz="2400" dirty="0" err="1">
                <a:solidFill>
                  <a:prstClr val="black"/>
                </a:solidFill>
                <a:latin typeface="Cambria" pitchFamily="18" charset="0"/>
              </a:rPr>
              <a:t>dL</a:t>
            </a:r>
            <a:r>
              <a:rPr lang="en-US" sz="2400" dirty="0">
                <a:solidFill>
                  <a:prstClr val="black"/>
                </a:solidFill>
                <a:latin typeface="Cambria" pitchFamily="18" charset="0"/>
              </a:rPr>
              <a:t>). Common causes related to a calcium deficit involve inadequate calcium intake, impaired calcium absorption, and excessive calcium loss. Manifestations of </a:t>
            </a:r>
            <a:r>
              <a:rPr lang="en-US" sz="2400" dirty="0" err="1">
                <a:solidFill>
                  <a:prstClr val="black"/>
                </a:solidFill>
                <a:latin typeface="Cambria" pitchFamily="18" charset="0"/>
              </a:rPr>
              <a:t>hypocalcemia</a:t>
            </a:r>
            <a:r>
              <a:rPr lang="en-US" sz="2400" dirty="0">
                <a:solidFill>
                  <a:prstClr val="black"/>
                </a:solidFill>
                <a:latin typeface="Cambria" pitchFamily="18" charset="0"/>
              </a:rPr>
              <a:t> include numbness and tingling of fingers, mouth, or feet; </a:t>
            </a:r>
            <a:r>
              <a:rPr lang="en-US" sz="2400" dirty="0" err="1">
                <a:solidFill>
                  <a:prstClr val="black"/>
                </a:solidFill>
                <a:latin typeface="Cambria" pitchFamily="18" charset="0"/>
              </a:rPr>
              <a:t>tetany</a:t>
            </a:r>
            <a:r>
              <a:rPr lang="en-US" sz="2400" dirty="0">
                <a:solidFill>
                  <a:prstClr val="black"/>
                </a:solidFill>
                <a:latin typeface="Cambria" pitchFamily="18" charset="0"/>
              </a:rPr>
              <a:t>; muscle cramps; and seizures. </a:t>
            </a:r>
            <a:endParaRPr lang="en-US" sz="2400" dirty="0" smtClean="0">
              <a:solidFill>
                <a:prstClr val="black"/>
              </a:solidFill>
              <a:latin typeface="Cambria" pitchFamily="18" charset="0"/>
            </a:endParaRPr>
          </a:p>
          <a:p>
            <a:pPr lvl="0"/>
            <a:endParaRPr lang="en-US" sz="2400" dirty="0">
              <a:solidFill>
                <a:prstClr val="black"/>
              </a:solidFill>
              <a:latin typeface="Cambria" pitchFamily="18" charset="0"/>
            </a:endParaRPr>
          </a:p>
          <a:p>
            <a:pPr lvl="0"/>
            <a:r>
              <a:rPr lang="en-US" sz="2400" b="1" u="sng" dirty="0" err="1">
                <a:solidFill>
                  <a:prstClr val="black"/>
                </a:solidFill>
                <a:latin typeface="Cambria" pitchFamily="18" charset="0"/>
              </a:rPr>
              <a:t>Hypercalcemia</a:t>
            </a:r>
            <a:r>
              <a:rPr lang="en-US" sz="2400" dirty="0">
                <a:solidFill>
                  <a:prstClr val="black"/>
                </a:solidFill>
                <a:latin typeface="Cambria" pitchFamily="18" charset="0"/>
              </a:rPr>
              <a:t> refers to an excess of calcium in ECF (serum calcium &gt;10.1 mg/</a:t>
            </a:r>
            <a:r>
              <a:rPr lang="en-US" sz="2400" dirty="0" err="1">
                <a:solidFill>
                  <a:prstClr val="black"/>
                </a:solidFill>
                <a:latin typeface="Cambria" pitchFamily="18" charset="0"/>
              </a:rPr>
              <a:t>dL</a:t>
            </a:r>
            <a:r>
              <a:rPr lang="en-US" sz="2400" dirty="0">
                <a:solidFill>
                  <a:prstClr val="black"/>
                </a:solidFill>
                <a:latin typeface="Cambria" pitchFamily="18" charset="0"/>
              </a:rPr>
              <a:t>, ionized calcium &gt;5.1 mg/</a:t>
            </a:r>
            <a:r>
              <a:rPr lang="en-US" sz="2400" dirty="0" err="1">
                <a:solidFill>
                  <a:prstClr val="black"/>
                </a:solidFill>
                <a:latin typeface="Cambria" pitchFamily="18" charset="0"/>
              </a:rPr>
              <a:t>dL</a:t>
            </a:r>
            <a:r>
              <a:rPr lang="en-US" sz="2400" dirty="0">
                <a:solidFill>
                  <a:prstClr val="black"/>
                </a:solidFill>
                <a:latin typeface="Cambria" pitchFamily="18" charset="0"/>
              </a:rPr>
              <a:t>). Two major causes of </a:t>
            </a:r>
            <a:r>
              <a:rPr lang="en-US" sz="2400" dirty="0" err="1">
                <a:solidFill>
                  <a:prstClr val="black"/>
                </a:solidFill>
                <a:latin typeface="Cambria" pitchFamily="18" charset="0"/>
              </a:rPr>
              <a:t>hypercalcemia</a:t>
            </a:r>
            <a:r>
              <a:rPr lang="en-US" sz="2400" dirty="0">
                <a:solidFill>
                  <a:prstClr val="black"/>
                </a:solidFill>
                <a:latin typeface="Cambria" pitchFamily="18" charset="0"/>
              </a:rPr>
              <a:t> are cancer and hyperparathyroidism. Manifestations of </a:t>
            </a:r>
            <a:r>
              <a:rPr lang="en-US" sz="2400" dirty="0" err="1">
                <a:solidFill>
                  <a:prstClr val="black"/>
                </a:solidFill>
                <a:latin typeface="Cambria" pitchFamily="18" charset="0"/>
              </a:rPr>
              <a:t>hypercalcemia</a:t>
            </a:r>
            <a:r>
              <a:rPr lang="en-US" sz="2400" dirty="0">
                <a:solidFill>
                  <a:prstClr val="black"/>
                </a:solidFill>
                <a:latin typeface="Cambria" pitchFamily="18" charset="0"/>
              </a:rPr>
              <a:t> include nausea, vomiting, constipation, bone pain, excessive urination, thirst, confusion, lethargy, and slurred speech. Severe </a:t>
            </a:r>
            <a:r>
              <a:rPr lang="en-US" sz="2400" dirty="0" err="1">
                <a:solidFill>
                  <a:prstClr val="black"/>
                </a:solidFill>
                <a:latin typeface="Cambria" pitchFamily="18" charset="0"/>
              </a:rPr>
              <a:t>hypercalcemia</a:t>
            </a:r>
            <a:r>
              <a:rPr lang="en-US" sz="2400" dirty="0">
                <a:solidFill>
                  <a:prstClr val="black"/>
                </a:solidFill>
                <a:latin typeface="Cambria" pitchFamily="18" charset="0"/>
              </a:rPr>
              <a:t> (serum calcium ≥17 mg/</a:t>
            </a:r>
            <a:r>
              <a:rPr lang="en-US" sz="2400" dirty="0" err="1">
                <a:solidFill>
                  <a:prstClr val="black"/>
                </a:solidFill>
                <a:latin typeface="Cambria" pitchFamily="18" charset="0"/>
              </a:rPr>
              <a:t>dL</a:t>
            </a:r>
            <a:r>
              <a:rPr lang="en-US" sz="2400" dirty="0">
                <a:solidFill>
                  <a:prstClr val="black"/>
                </a:solidFill>
                <a:latin typeface="Cambria" pitchFamily="18" charset="0"/>
              </a:rPr>
              <a:t>) is an emergency situation because cardiac arrest may result.</a:t>
            </a:r>
          </a:p>
        </p:txBody>
      </p:sp>
    </p:spTree>
    <p:extLst>
      <p:ext uri="{BB962C8B-B14F-4D97-AF65-F5344CB8AC3E}">
        <p14:creationId xmlns:p14="http://schemas.microsoft.com/office/powerpoint/2010/main" val="1555098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605117" y="343184"/>
            <a:ext cx="11214350" cy="5386090"/>
          </a:xfrm>
          <a:prstGeom prst="rect">
            <a:avLst/>
          </a:prstGeom>
        </p:spPr>
        <p:txBody>
          <a:bodyPr wrap="square">
            <a:spAutoFit/>
          </a:bodyPr>
          <a:lstStyle/>
          <a:p>
            <a:pPr algn="ctr"/>
            <a:r>
              <a:rPr lang="en-US" sz="2800" b="1" i="1" u="sng" dirty="0" smtClean="0">
                <a:latin typeface="Cambria" pitchFamily="18" charset="0"/>
              </a:rPr>
              <a:t>3- Acid–Base Balance</a:t>
            </a:r>
          </a:p>
          <a:p>
            <a:r>
              <a:rPr lang="en-US" sz="2800" b="1" i="1" u="sng" dirty="0" smtClean="0">
                <a:latin typeface="Cambria" pitchFamily="18" charset="0"/>
              </a:rPr>
              <a:t> </a:t>
            </a:r>
          </a:p>
          <a:p>
            <a:r>
              <a:rPr lang="en-US" sz="2400" dirty="0" smtClean="0">
                <a:latin typeface="Cambria" pitchFamily="18" charset="0"/>
              </a:rPr>
              <a:t>Body </a:t>
            </a:r>
            <a:r>
              <a:rPr lang="en-US" sz="2400" dirty="0">
                <a:latin typeface="Cambria" pitchFamily="18" charset="0"/>
              </a:rPr>
              <a:t>fluids must maintain an acid–base balance to sustain </a:t>
            </a:r>
            <a:r>
              <a:rPr lang="en-US" sz="2400" dirty="0" smtClean="0">
                <a:latin typeface="Cambria" pitchFamily="18" charset="0"/>
              </a:rPr>
              <a:t>health </a:t>
            </a:r>
            <a:r>
              <a:rPr lang="en-US" sz="2400" dirty="0">
                <a:latin typeface="Cambria" pitchFamily="18" charset="0"/>
              </a:rPr>
              <a:t>and life. Specific chemical reactions are constantly occurring within the body that influence metabolism and the functions of various bodily systems. These chemical reactions are dependent on a balance of acids and bases. </a:t>
            </a:r>
            <a:endParaRPr lang="en-US" sz="2400" dirty="0" smtClean="0">
              <a:latin typeface="Cambria" pitchFamily="18" charset="0"/>
            </a:endParaRPr>
          </a:p>
          <a:p>
            <a:endParaRPr lang="en-US" sz="2400" dirty="0">
              <a:latin typeface="Cambria" pitchFamily="18" charset="0"/>
            </a:endParaRPr>
          </a:p>
          <a:p>
            <a:r>
              <a:rPr lang="en-US" sz="2400" dirty="0" smtClean="0">
                <a:latin typeface="Cambria" pitchFamily="18" charset="0"/>
              </a:rPr>
              <a:t>Acidity </a:t>
            </a:r>
            <a:r>
              <a:rPr lang="en-US" sz="2400" dirty="0">
                <a:latin typeface="Cambria" pitchFamily="18" charset="0"/>
              </a:rPr>
              <a:t>or alkalinity of a solution is determined by its concentration of hydrogen ions (H+). </a:t>
            </a:r>
            <a:endParaRPr lang="en-US" sz="2400" dirty="0" smtClean="0">
              <a:latin typeface="Cambria" pitchFamily="18" charset="0"/>
            </a:endParaRPr>
          </a:p>
          <a:p>
            <a:endParaRPr lang="en-US" sz="2400" dirty="0" smtClean="0">
              <a:latin typeface="Cambria" pitchFamily="18" charset="0"/>
            </a:endParaRPr>
          </a:p>
          <a:p>
            <a:r>
              <a:rPr lang="en-US" sz="2400" b="1" i="1" u="sng" dirty="0" smtClean="0">
                <a:latin typeface="Cambria" pitchFamily="18" charset="0"/>
              </a:rPr>
              <a:t>An </a:t>
            </a:r>
            <a:r>
              <a:rPr lang="en-US" sz="2400" b="1" i="1" u="sng" dirty="0">
                <a:latin typeface="Cambria" pitchFamily="18" charset="0"/>
              </a:rPr>
              <a:t>acid </a:t>
            </a:r>
            <a:r>
              <a:rPr lang="en-US" sz="2400" dirty="0">
                <a:latin typeface="Cambria" pitchFamily="18" charset="0"/>
              </a:rPr>
              <a:t>is a substance containing H+ that can be liberated or released, such as carbonic acid. </a:t>
            </a:r>
            <a:endParaRPr lang="en-US" sz="2400" dirty="0" smtClean="0">
              <a:latin typeface="Cambria" pitchFamily="18" charset="0"/>
            </a:endParaRPr>
          </a:p>
          <a:p>
            <a:r>
              <a:rPr lang="en-US" sz="2400" b="1" i="1" dirty="0" smtClean="0">
                <a:latin typeface="Cambria" pitchFamily="18" charset="0"/>
              </a:rPr>
              <a:t>An </a:t>
            </a:r>
            <a:r>
              <a:rPr lang="en-US" sz="2400" b="1" i="1" dirty="0">
                <a:latin typeface="Cambria" pitchFamily="18" charset="0"/>
              </a:rPr>
              <a:t>alkali</a:t>
            </a:r>
            <a:r>
              <a:rPr lang="en-US" sz="2400" dirty="0">
                <a:latin typeface="Cambria" pitchFamily="18" charset="0"/>
              </a:rPr>
              <a:t>, or base, is a substance that can accept or trap H+ ions, such as the bicarbonate ion. </a:t>
            </a:r>
            <a:endParaRPr lang="ar-IQ" sz="2400" dirty="0">
              <a:latin typeface="Cambria" pitchFamily="18" charset="0"/>
            </a:endParaRP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304799" y="430412"/>
            <a:ext cx="11380694" cy="5693866"/>
          </a:xfrm>
          <a:prstGeom prst="rect">
            <a:avLst/>
          </a:prstGeom>
        </p:spPr>
        <p:txBody>
          <a:bodyPr wrap="square">
            <a:spAutoFit/>
          </a:bodyPr>
          <a:lstStyle/>
          <a:p>
            <a:r>
              <a:rPr lang="en-US" sz="2800" dirty="0" smtClean="0">
                <a:latin typeface="Cambria" pitchFamily="18" charset="0"/>
              </a:rPr>
              <a:t>The </a:t>
            </a:r>
            <a:r>
              <a:rPr lang="en-US" sz="2800" dirty="0">
                <a:latin typeface="Cambria" pitchFamily="18" charset="0"/>
              </a:rPr>
              <a:t>unit of measure used to describe acid–base balance is </a:t>
            </a:r>
            <a:r>
              <a:rPr lang="en-US" sz="2800" b="1" u="sng" dirty="0">
                <a:latin typeface="Cambria" pitchFamily="18" charset="0"/>
              </a:rPr>
              <a:t>pH</a:t>
            </a:r>
            <a:r>
              <a:rPr lang="en-US" sz="2800" dirty="0">
                <a:latin typeface="Cambria" pitchFamily="18" charset="0"/>
              </a:rPr>
              <a:t>, which is an expression of H+ ion concentration and the resulting acidity or alkalinity of a </a:t>
            </a:r>
            <a:r>
              <a:rPr lang="en-US" sz="2800" dirty="0" smtClean="0">
                <a:latin typeface="Cambria" pitchFamily="18" charset="0"/>
              </a:rPr>
              <a:t>substance.</a:t>
            </a:r>
          </a:p>
          <a:p>
            <a:r>
              <a:rPr lang="en-US" sz="2800" dirty="0" smtClean="0">
                <a:latin typeface="Cambria" pitchFamily="18" charset="0"/>
              </a:rPr>
              <a:t> </a:t>
            </a:r>
          </a:p>
          <a:p>
            <a:pPr algn="ctr"/>
            <a:r>
              <a:rPr lang="en-US" sz="2800" b="1" i="1" u="sng" dirty="0" smtClean="0">
                <a:latin typeface="Cambria" pitchFamily="18" charset="0"/>
              </a:rPr>
              <a:t>The </a:t>
            </a:r>
            <a:r>
              <a:rPr lang="en-US" sz="2800" b="1" i="1" u="sng" dirty="0">
                <a:latin typeface="Cambria" pitchFamily="18" charset="0"/>
              </a:rPr>
              <a:t>pH scale ranges from 1 to 14. </a:t>
            </a:r>
            <a:endParaRPr lang="en-US" sz="2800" b="1" i="1" u="sng" dirty="0" smtClean="0">
              <a:latin typeface="Cambria" pitchFamily="18" charset="0"/>
            </a:endParaRPr>
          </a:p>
          <a:p>
            <a:pPr algn="ctr"/>
            <a:endParaRPr lang="en-US" sz="2800" b="1" i="1" u="sng" dirty="0" smtClean="0">
              <a:latin typeface="Cambria" pitchFamily="18" charset="0"/>
            </a:endParaRPr>
          </a:p>
          <a:p>
            <a:pPr marL="342900" indent="-342900">
              <a:buFont typeface="Wingdings" pitchFamily="2" charset="2"/>
              <a:buChar char="Ø"/>
            </a:pPr>
            <a:r>
              <a:rPr lang="en-US" sz="2800" dirty="0" smtClean="0">
                <a:latin typeface="Cambria" pitchFamily="18" charset="0"/>
              </a:rPr>
              <a:t>A </a:t>
            </a:r>
            <a:r>
              <a:rPr lang="en-US" sz="2800" dirty="0">
                <a:latin typeface="Cambria" pitchFamily="18" charset="0"/>
              </a:rPr>
              <a:t>neutral solution measures 7; an example is pure water. </a:t>
            </a:r>
            <a:endParaRPr lang="en-US" sz="2800" dirty="0" smtClean="0">
              <a:latin typeface="Cambria" pitchFamily="18" charset="0"/>
            </a:endParaRPr>
          </a:p>
          <a:p>
            <a:pPr marL="342900" indent="-342900">
              <a:buFont typeface="Wingdings" pitchFamily="2" charset="2"/>
              <a:buChar char="Ø"/>
            </a:pPr>
            <a:endParaRPr lang="en-US" sz="2800" dirty="0" smtClean="0">
              <a:latin typeface="Cambria" pitchFamily="18" charset="0"/>
            </a:endParaRPr>
          </a:p>
          <a:p>
            <a:pPr marL="342900" indent="-342900">
              <a:buFont typeface="Wingdings" pitchFamily="2" charset="2"/>
              <a:buChar char="Ø"/>
            </a:pPr>
            <a:r>
              <a:rPr lang="en-US" sz="2800" dirty="0">
                <a:latin typeface="Cambria" pitchFamily="18" charset="0"/>
              </a:rPr>
              <a:t>A</a:t>
            </a:r>
            <a:r>
              <a:rPr lang="en-US" sz="2800" dirty="0" smtClean="0">
                <a:latin typeface="Cambria" pitchFamily="18" charset="0"/>
              </a:rPr>
              <a:t>s </a:t>
            </a:r>
            <a:r>
              <a:rPr lang="en-US" sz="2800" dirty="0">
                <a:latin typeface="Cambria" pitchFamily="18" charset="0"/>
              </a:rPr>
              <a:t>the H+ ions increase and a solution becomes more acid, the pH becomes less than 7</a:t>
            </a:r>
            <a:r>
              <a:rPr lang="en-US" sz="2800" dirty="0" smtClean="0">
                <a:latin typeface="Cambria" pitchFamily="18" charset="0"/>
              </a:rPr>
              <a:t>.</a:t>
            </a:r>
          </a:p>
          <a:p>
            <a:pPr marL="342900" indent="-342900">
              <a:buFont typeface="Wingdings" pitchFamily="2" charset="2"/>
              <a:buChar char="Ø"/>
            </a:pPr>
            <a:r>
              <a:rPr lang="en-US" sz="2800" dirty="0" smtClean="0">
                <a:latin typeface="Cambria" pitchFamily="18" charset="0"/>
              </a:rPr>
              <a:t> </a:t>
            </a:r>
            <a:r>
              <a:rPr lang="en-US" sz="2800" dirty="0">
                <a:latin typeface="Cambria" pitchFamily="18" charset="0"/>
              </a:rPr>
              <a:t>When the concentration of H+ ions in a solution is reduced or accepted by another substance and the solution contains more base than acid, it is alkaline, and the pH is greater than 7. </a:t>
            </a:r>
            <a:endParaRPr lang="ar-IQ" sz="2800" dirty="0">
              <a:latin typeface="Cambria" pitchFamily="18" charset="0"/>
            </a:endParaRP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174812" y="951637"/>
            <a:ext cx="11335870" cy="3108543"/>
          </a:xfrm>
          <a:prstGeom prst="rect">
            <a:avLst/>
          </a:prstGeom>
        </p:spPr>
        <p:txBody>
          <a:bodyPr wrap="square">
            <a:spAutoFit/>
          </a:bodyPr>
          <a:lstStyle/>
          <a:p>
            <a:r>
              <a:rPr lang="en-US" sz="2800" b="1" u="sng" dirty="0">
                <a:latin typeface="Cambria" pitchFamily="18" charset="0"/>
              </a:rPr>
              <a:t>PRINCIPLES OF FLUID, ELECTROLYTES, AND ACID–BASE </a:t>
            </a:r>
            <a:r>
              <a:rPr lang="en-US" sz="2800" b="1" u="sng" dirty="0" smtClean="0">
                <a:latin typeface="Cambria" pitchFamily="18" charset="0"/>
              </a:rPr>
              <a:t>BALANCE</a:t>
            </a:r>
          </a:p>
          <a:p>
            <a:endParaRPr lang="en-US" sz="2800" b="1" u="sng" dirty="0" smtClean="0">
              <a:latin typeface="Cambria" pitchFamily="18" charset="0"/>
            </a:endParaRPr>
          </a:p>
          <a:p>
            <a:r>
              <a:rPr lang="en-US" sz="2800" dirty="0" smtClean="0">
                <a:latin typeface="Cambria" pitchFamily="18" charset="0"/>
              </a:rPr>
              <a:t> </a:t>
            </a:r>
            <a:r>
              <a:rPr lang="en-US" sz="2800" dirty="0">
                <a:latin typeface="Cambria" pitchFamily="18" charset="0"/>
              </a:rPr>
              <a:t>Fluids and electrolytes are vital to life; adequate balance is imperative to maintain healthy functioning of the body. Fluids and electrolytes are involved in almost every cellular reaction and function. Chemical reactions that occur in the body depend on a careful acid and base balance. </a:t>
            </a:r>
            <a:endParaRPr lang="ar-IQ" sz="2800" dirty="0">
              <a:latin typeface="Cambria" pitchFamily="18" charset="0"/>
            </a:endParaRPr>
          </a:p>
        </p:txBody>
      </p:sp>
    </p:spTree>
    <p:extLst>
      <p:ext uri="{BB962C8B-B14F-4D97-AF65-F5344CB8AC3E}">
        <p14:creationId xmlns:p14="http://schemas.microsoft.com/office/powerpoint/2010/main" val="109954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551850" y="724685"/>
            <a:ext cx="11514668" cy="5262979"/>
          </a:xfrm>
          <a:prstGeom prst="rect">
            <a:avLst/>
          </a:prstGeom>
        </p:spPr>
        <p:txBody>
          <a:bodyPr wrap="square">
            <a:spAutoFit/>
          </a:bodyPr>
          <a:lstStyle/>
          <a:p>
            <a:pPr algn="ctr"/>
            <a:r>
              <a:rPr lang="en-US" sz="2800" b="1" i="1" u="sng" dirty="0">
                <a:latin typeface="Cambria" pitchFamily="18" charset="0"/>
              </a:rPr>
              <a:t>Respiratory Acidosis and Alkalosis </a:t>
            </a:r>
            <a:endParaRPr lang="en-US" sz="2800" b="1" i="1" u="sng" dirty="0" smtClean="0">
              <a:latin typeface="Cambria" pitchFamily="18" charset="0"/>
            </a:endParaRPr>
          </a:p>
          <a:p>
            <a:r>
              <a:rPr lang="en-US" sz="2800" b="1" u="sng" dirty="0" smtClean="0">
                <a:latin typeface="Cambria" pitchFamily="18" charset="0"/>
              </a:rPr>
              <a:t>Respiratory </a:t>
            </a:r>
            <a:r>
              <a:rPr lang="en-US" sz="2800" b="1" u="sng" dirty="0">
                <a:latin typeface="Cambria" pitchFamily="18" charset="0"/>
              </a:rPr>
              <a:t>acidosis </a:t>
            </a:r>
            <a:r>
              <a:rPr lang="en-US" sz="2800" dirty="0">
                <a:latin typeface="Cambria" pitchFamily="18" charset="0"/>
              </a:rPr>
              <a:t>is a primary excess of carbonic acid in the ECF. It is produced by inadequate excretion of CO2 with inadequate ventilation, resulting in elevated plasma CO2 and increased levels of carbonic acid. Any decrease in alveolar ventilation that results in retention of carbon dioxide can cause respiratory acidosis. </a:t>
            </a:r>
            <a:endParaRPr lang="en-US" sz="2800" dirty="0" smtClean="0">
              <a:latin typeface="Cambria" pitchFamily="18" charset="0"/>
            </a:endParaRPr>
          </a:p>
          <a:p>
            <a:endParaRPr lang="en-US" sz="2800" dirty="0">
              <a:latin typeface="Cambria" pitchFamily="18" charset="0"/>
            </a:endParaRPr>
          </a:p>
          <a:p>
            <a:r>
              <a:rPr lang="en-US" sz="2800" dirty="0" smtClean="0">
                <a:latin typeface="Cambria" pitchFamily="18" charset="0"/>
              </a:rPr>
              <a:t> </a:t>
            </a:r>
            <a:r>
              <a:rPr lang="en-US" sz="2800" b="1" u="sng" dirty="0">
                <a:latin typeface="Cambria" pitchFamily="18" charset="0"/>
              </a:rPr>
              <a:t>Respiratory alkalosis </a:t>
            </a:r>
            <a:r>
              <a:rPr lang="en-US" sz="2800" dirty="0">
                <a:latin typeface="Cambria" pitchFamily="18" charset="0"/>
              </a:rPr>
              <a:t>is a primary deficit of carbonic acid in the ECF. It is the result of alveolar hyperventilation, breathing that is faster and deeper, and the consequent increase in the elimination of CO2. This loss of CO2 leads to a decrease in the carbonic acid level in the plasma and an increase in the </a:t>
            </a:r>
            <a:r>
              <a:rPr lang="en-US" sz="2800" dirty="0" err="1">
                <a:latin typeface="Cambria" pitchFamily="18" charset="0"/>
              </a:rPr>
              <a:t>pH.</a:t>
            </a:r>
            <a:r>
              <a:rPr lang="en-US" sz="2800" dirty="0">
                <a:latin typeface="Cambria" pitchFamily="18" charset="0"/>
              </a:rPr>
              <a:t> </a:t>
            </a: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304800" y="1521543"/>
            <a:ext cx="11514668" cy="2277547"/>
          </a:xfrm>
          <a:prstGeom prst="rect">
            <a:avLst/>
          </a:prstGeom>
        </p:spPr>
        <p:txBody>
          <a:bodyPr wrap="square">
            <a:spAutoFit/>
          </a:bodyPr>
          <a:lstStyle/>
          <a:p>
            <a:pPr algn="ctr"/>
            <a:endParaRPr lang="en-US" sz="4400" dirty="0">
              <a:solidFill>
                <a:prstClr val="black"/>
              </a:solidFill>
              <a:latin typeface="Cambria" pitchFamily="18" charset="0"/>
            </a:endParaRPr>
          </a:p>
          <a:p>
            <a:pPr algn="ctr"/>
            <a:endParaRPr lang="en-US" sz="4400" dirty="0" smtClean="0">
              <a:solidFill>
                <a:prstClr val="black"/>
              </a:solidFill>
              <a:latin typeface="Cambria" pitchFamily="18" charset="0"/>
            </a:endParaRPr>
          </a:p>
          <a:p>
            <a:pPr algn="ctr"/>
            <a:r>
              <a:rPr lang="en-US" sz="5400" b="1" i="1" dirty="0" smtClean="0">
                <a:solidFill>
                  <a:prstClr val="black"/>
                </a:solidFill>
                <a:latin typeface="Cambria" pitchFamily="18" charset="0"/>
              </a:rPr>
              <a:t>Thanks </a:t>
            </a:r>
            <a:endParaRPr lang="en-US" sz="4400" b="1" i="1" dirty="0">
              <a:solidFill>
                <a:prstClr val="black"/>
              </a:solidFill>
              <a:latin typeface="Cambria" pitchFamily="18" charset="0"/>
            </a:endParaRPr>
          </a:p>
        </p:txBody>
      </p:sp>
    </p:spTree>
    <p:extLst>
      <p:ext uri="{BB962C8B-B14F-4D97-AF65-F5344CB8AC3E}">
        <p14:creationId xmlns:p14="http://schemas.microsoft.com/office/powerpoint/2010/main" val="664497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726141" y="1365"/>
            <a:ext cx="10309814" cy="5755422"/>
          </a:xfrm>
          <a:prstGeom prst="rect">
            <a:avLst/>
          </a:prstGeom>
        </p:spPr>
        <p:txBody>
          <a:bodyPr wrap="square">
            <a:spAutoFit/>
          </a:bodyPr>
          <a:lstStyle/>
          <a:p>
            <a:pPr algn="ctr"/>
            <a:r>
              <a:rPr lang="en-US" sz="2800" b="1" i="1" u="sng" dirty="0" smtClean="0">
                <a:latin typeface="Cambria" pitchFamily="18" charset="0"/>
              </a:rPr>
              <a:t>1- Body </a:t>
            </a:r>
            <a:r>
              <a:rPr lang="en-US" sz="2800" b="1" i="1" u="sng" dirty="0">
                <a:latin typeface="Cambria" pitchFamily="18" charset="0"/>
              </a:rPr>
              <a:t>Fluids </a:t>
            </a:r>
            <a:endParaRPr lang="en-US" sz="2800" b="1" i="1" u="sng" dirty="0" smtClean="0">
              <a:latin typeface="Cambria" pitchFamily="18" charset="0"/>
            </a:endParaRPr>
          </a:p>
          <a:p>
            <a:pPr algn="ctr"/>
            <a:endParaRPr lang="en-US" sz="2800" b="1" i="1" u="sng" dirty="0" smtClean="0">
              <a:latin typeface="Cambria" pitchFamily="18" charset="0"/>
            </a:endParaRPr>
          </a:p>
          <a:p>
            <a:r>
              <a:rPr lang="en-US" sz="2400" dirty="0" smtClean="0">
                <a:latin typeface="Cambria" pitchFamily="18" charset="0"/>
              </a:rPr>
              <a:t>The </a:t>
            </a:r>
            <a:r>
              <a:rPr lang="en-US" sz="2400" dirty="0">
                <a:latin typeface="Cambria" pitchFamily="18" charset="0"/>
              </a:rPr>
              <a:t>primary body fluid is water, making it the most important nutrient of life. Although life can be sustained for many days without food, humans can survive for only a few days without water. The term total body water or fluid refers to the total amount of water, which is approximately 50% to 60% of body weight in a healthy person. </a:t>
            </a:r>
            <a:endParaRPr lang="ar-IQ" sz="2400" dirty="0">
              <a:latin typeface="Cambria" pitchFamily="18" charset="0"/>
            </a:endParaRPr>
          </a:p>
          <a:p>
            <a:r>
              <a:rPr lang="en-US" sz="2400" b="1" u="sng" dirty="0" smtClean="0">
                <a:latin typeface="Cambria" pitchFamily="18" charset="0"/>
              </a:rPr>
              <a:t>Water </a:t>
            </a:r>
            <a:r>
              <a:rPr lang="en-US" sz="2400" b="1" u="sng" dirty="0">
                <a:latin typeface="Cambria" pitchFamily="18" charset="0"/>
              </a:rPr>
              <a:t>in the body functions primarily to: </a:t>
            </a:r>
          </a:p>
          <a:p>
            <a:pPr marL="342900" indent="-342900">
              <a:buFont typeface="Arial" pitchFamily="34" charset="0"/>
              <a:buChar char="•"/>
            </a:pPr>
            <a:r>
              <a:rPr lang="en-US" sz="2400" dirty="0" smtClean="0">
                <a:latin typeface="Cambria" pitchFamily="18" charset="0"/>
              </a:rPr>
              <a:t> </a:t>
            </a:r>
            <a:r>
              <a:rPr lang="en-US" sz="2400" dirty="0">
                <a:latin typeface="Cambria" pitchFamily="18" charset="0"/>
              </a:rPr>
              <a:t>Transport nutrients to cells and wastes from cells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Transport </a:t>
            </a:r>
            <a:r>
              <a:rPr lang="en-US" sz="2400" dirty="0">
                <a:latin typeface="Cambria" pitchFamily="18" charset="0"/>
              </a:rPr>
              <a:t>hormones, enzymes, blood platelets</a:t>
            </a:r>
            <a:r>
              <a:rPr lang="en-US" sz="2400">
                <a:latin typeface="Cambria" pitchFamily="18" charset="0"/>
              </a:rPr>
              <a:t>, </a:t>
            </a:r>
            <a:r>
              <a:rPr lang="en-US" sz="2400" smtClean="0">
                <a:latin typeface="Cambria" pitchFamily="18" charset="0"/>
              </a:rPr>
              <a:t>red </a:t>
            </a:r>
            <a:r>
              <a:rPr lang="en-US" sz="2400" dirty="0">
                <a:latin typeface="Cambria" pitchFamily="18" charset="0"/>
              </a:rPr>
              <a:t>and white blood cells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 </a:t>
            </a:r>
            <a:r>
              <a:rPr lang="en-US" sz="2400" dirty="0">
                <a:latin typeface="Cambria" pitchFamily="18" charset="0"/>
              </a:rPr>
              <a:t>Facilitate cellular metabolism and proper cellular chemical </a:t>
            </a:r>
            <a:r>
              <a:rPr lang="en-US" sz="2400" dirty="0" smtClean="0">
                <a:latin typeface="Cambria" pitchFamily="18" charset="0"/>
              </a:rPr>
              <a:t>functioning</a:t>
            </a:r>
          </a:p>
          <a:p>
            <a:pPr marL="342900" indent="-342900">
              <a:buFont typeface="Arial" pitchFamily="34" charset="0"/>
              <a:buChar char="•"/>
            </a:pPr>
            <a:r>
              <a:rPr lang="en-US" sz="2400" dirty="0" smtClean="0">
                <a:latin typeface="Cambria" pitchFamily="18" charset="0"/>
              </a:rPr>
              <a:t> Act </a:t>
            </a:r>
            <a:r>
              <a:rPr lang="en-US" sz="2400" dirty="0">
                <a:latin typeface="Cambria" pitchFamily="18" charset="0"/>
              </a:rPr>
              <a:t>as a solvent for electrolytes and nonelectrolytes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 </a:t>
            </a:r>
            <a:r>
              <a:rPr lang="en-US" sz="2400" dirty="0">
                <a:latin typeface="Cambria" pitchFamily="18" charset="0"/>
              </a:rPr>
              <a:t>Help maintain normal body temperature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Facilitate </a:t>
            </a:r>
            <a:r>
              <a:rPr lang="en-US" sz="2400" dirty="0">
                <a:latin typeface="Cambria" pitchFamily="18" charset="0"/>
              </a:rPr>
              <a:t>digestion and promote </a:t>
            </a:r>
            <a:r>
              <a:rPr lang="en-US" sz="2400" dirty="0" smtClean="0">
                <a:latin typeface="Cambria" pitchFamily="18" charset="0"/>
              </a:rPr>
              <a:t>elimination</a:t>
            </a:r>
          </a:p>
          <a:p>
            <a:pPr marL="342900" indent="-342900">
              <a:buFont typeface="Arial" pitchFamily="34" charset="0"/>
              <a:buChar char="•"/>
            </a:pPr>
            <a:r>
              <a:rPr lang="en-US" sz="2400" dirty="0" smtClean="0">
                <a:latin typeface="Cambria" pitchFamily="18" charset="0"/>
              </a:rPr>
              <a:t> </a:t>
            </a:r>
            <a:r>
              <a:rPr lang="en-US" sz="2400" dirty="0">
                <a:latin typeface="Cambria" pitchFamily="18" charset="0"/>
              </a:rPr>
              <a:t>Act as a tissue </a:t>
            </a:r>
            <a:r>
              <a:rPr lang="en-US" sz="2400" dirty="0" smtClean="0">
                <a:latin typeface="Cambria" pitchFamily="18" charset="0"/>
              </a:rPr>
              <a:t>lubricant</a:t>
            </a: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537882" y="716192"/>
            <a:ext cx="11376212" cy="5386090"/>
          </a:xfrm>
          <a:prstGeom prst="rect">
            <a:avLst/>
          </a:prstGeom>
        </p:spPr>
        <p:txBody>
          <a:bodyPr wrap="square">
            <a:spAutoFit/>
          </a:bodyPr>
          <a:lstStyle/>
          <a:p>
            <a:pPr algn="ctr"/>
            <a:r>
              <a:rPr lang="en-US" sz="3200" b="1" i="1" u="sng" dirty="0">
                <a:latin typeface="Cambria" pitchFamily="18" charset="0"/>
              </a:rPr>
              <a:t>Body Fluid Compartments </a:t>
            </a:r>
            <a:endParaRPr lang="en-US" sz="3200" b="1" i="1" u="sng" dirty="0" smtClean="0">
              <a:latin typeface="Cambria" pitchFamily="18" charset="0"/>
            </a:endParaRPr>
          </a:p>
          <a:p>
            <a:r>
              <a:rPr lang="en-US" sz="2400" dirty="0" smtClean="0">
                <a:latin typeface="Cambria" pitchFamily="18" charset="0"/>
              </a:rPr>
              <a:t>Body </a:t>
            </a:r>
            <a:r>
              <a:rPr lang="en-US" sz="2400" dirty="0">
                <a:latin typeface="Cambria" pitchFamily="18" charset="0"/>
              </a:rPr>
              <a:t>fluid is located in two fluid compartments—the intracellular fluid or extracellular fluid, based on its location in the body. </a:t>
            </a:r>
            <a:endParaRPr lang="en-US" sz="2400" dirty="0" smtClean="0">
              <a:latin typeface="Cambria" pitchFamily="18" charset="0"/>
            </a:endParaRPr>
          </a:p>
          <a:p>
            <a:pPr marL="457200" indent="-457200">
              <a:buFont typeface="+mj-lt"/>
              <a:buAutoNum type="arabicPeriod"/>
            </a:pPr>
            <a:r>
              <a:rPr lang="en-US" sz="2400" dirty="0" smtClean="0">
                <a:latin typeface="Cambria" pitchFamily="18" charset="0"/>
              </a:rPr>
              <a:t>Intracellular </a:t>
            </a:r>
            <a:r>
              <a:rPr lang="en-US" sz="2400" dirty="0">
                <a:latin typeface="Cambria" pitchFamily="18" charset="0"/>
              </a:rPr>
              <a:t>fluid (ICF) is the fluid within cells, constituting about 70% of the total body water or 40% of the adult’s body weight. </a:t>
            </a:r>
            <a:endParaRPr lang="en-US" sz="2400" dirty="0" smtClean="0">
              <a:latin typeface="Cambria" pitchFamily="18" charset="0"/>
            </a:endParaRPr>
          </a:p>
          <a:p>
            <a:pPr marL="457200" indent="-457200">
              <a:buFont typeface="+mj-lt"/>
              <a:buAutoNum type="arabicPeriod"/>
            </a:pPr>
            <a:r>
              <a:rPr lang="en-US" sz="2400" dirty="0" smtClean="0">
                <a:latin typeface="Cambria" pitchFamily="18" charset="0"/>
              </a:rPr>
              <a:t>Extracellular </a:t>
            </a:r>
            <a:r>
              <a:rPr lang="en-US" sz="2400" dirty="0">
                <a:latin typeface="Cambria" pitchFamily="18" charset="0"/>
              </a:rPr>
              <a:t>fluid (ECF) is all the fluid outside the cells, accounting for about 30% of the total body water or 20% of the adult’s body weight. ECF includes two major areas, the intravascular and interstitial compartments. A third, usually minor, compartment is the </a:t>
            </a:r>
            <a:r>
              <a:rPr lang="en-US" sz="2400" dirty="0" err="1">
                <a:latin typeface="Cambria" pitchFamily="18" charset="0"/>
              </a:rPr>
              <a:t>transcellular</a:t>
            </a:r>
            <a:r>
              <a:rPr lang="en-US" sz="2400" dirty="0">
                <a:latin typeface="Cambria" pitchFamily="18" charset="0"/>
              </a:rPr>
              <a:t> fluid. </a:t>
            </a:r>
          </a:p>
          <a:p>
            <a:pPr marL="342900" indent="-342900">
              <a:buFont typeface="Courier New" pitchFamily="49" charset="0"/>
              <a:buChar char="o"/>
            </a:pPr>
            <a:r>
              <a:rPr lang="en-US" sz="2400" b="1" i="1" u="sng" dirty="0">
                <a:latin typeface="Cambria" pitchFamily="18" charset="0"/>
              </a:rPr>
              <a:t>Intravascular fluid, or plasma</a:t>
            </a:r>
            <a:r>
              <a:rPr lang="en-US" sz="2400" dirty="0">
                <a:latin typeface="Cambria" pitchFamily="18" charset="0"/>
              </a:rPr>
              <a:t>, is the liquid component of the blood (i.e., fluid found within the vascular system). </a:t>
            </a:r>
            <a:endParaRPr lang="en-US" sz="2400" dirty="0" smtClean="0">
              <a:latin typeface="Cambria" pitchFamily="18" charset="0"/>
            </a:endParaRPr>
          </a:p>
          <a:p>
            <a:pPr marL="342900" indent="-342900">
              <a:buFont typeface="Courier New" pitchFamily="49" charset="0"/>
              <a:buChar char="o"/>
            </a:pPr>
            <a:r>
              <a:rPr lang="en-US" sz="2400" b="1" i="1" u="sng" dirty="0" smtClean="0">
                <a:latin typeface="Cambria" pitchFamily="18" charset="0"/>
              </a:rPr>
              <a:t>Interstitial </a:t>
            </a:r>
            <a:r>
              <a:rPr lang="en-US" sz="2400" b="1" i="1" u="sng" dirty="0">
                <a:latin typeface="Cambria" pitchFamily="18" charset="0"/>
              </a:rPr>
              <a:t>fluid </a:t>
            </a:r>
            <a:r>
              <a:rPr lang="en-US" sz="2400" dirty="0">
                <a:latin typeface="Cambria" pitchFamily="18" charset="0"/>
              </a:rPr>
              <a:t>is the fluid that surrounds tissue cells and includes lymph </a:t>
            </a:r>
            <a:endParaRPr lang="en-US" sz="2400" dirty="0" smtClean="0">
              <a:latin typeface="Cambria" pitchFamily="18" charset="0"/>
            </a:endParaRPr>
          </a:p>
          <a:p>
            <a:pPr marL="342900" indent="-342900">
              <a:buFont typeface="Courier New" pitchFamily="49" charset="0"/>
              <a:buChar char="o"/>
            </a:pPr>
            <a:r>
              <a:rPr lang="en-US" sz="2400" b="1" i="1" u="sng" dirty="0" err="1" smtClean="0">
                <a:latin typeface="Cambria" pitchFamily="18" charset="0"/>
              </a:rPr>
              <a:t>Transcellular</a:t>
            </a:r>
            <a:r>
              <a:rPr lang="en-US" sz="2400" b="1" i="1" u="sng" dirty="0" smtClean="0">
                <a:latin typeface="Cambria" pitchFamily="18" charset="0"/>
              </a:rPr>
              <a:t> </a:t>
            </a:r>
            <a:r>
              <a:rPr lang="en-US" sz="2400" b="1" i="1" u="sng" dirty="0">
                <a:latin typeface="Cambria" pitchFamily="18" charset="0"/>
              </a:rPr>
              <a:t>fluids </a:t>
            </a:r>
            <a:r>
              <a:rPr lang="en-US" sz="2400" dirty="0">
                <a:latin typeface="Cambria" pitchFamily="18" charset="0"/>
              </a:rPr>
              <a:t>include cerebrospinal, pericardial, synovial, intraocular, and pleural fluids, as well as sweat and digestive </a:t>
            </a:r>
            <a:r>
              <a:rPr lang="en-US" sz="2400" dirty="0" smtClean="0">
                <a:latin typeface="Cambria" pitchFamily="18" charset="0"/>
              </a:rPr>
              <a:t>secretions</a:t>
            </a:r>
            <a:r>
              <a:rPr lang="en-US" sz="2400" dirty="0">
                <a:latin typeface="Cambria" pitchFamily="18" charset="0"/>
              </a:rPr>
              <a:t>.</a:t>
            </a:r>
            <a:endParaRPr lang="en-US" sz="2400" dirty="0" smtClean="0">
              <a:latin typeface="Cambria" pitchFamily="18" charset="0"/>
            </a:endParaRP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201706" y="474345"/>
            <a:ext cx="11456894" cy="5386090"/>
          </a:xfrm>
          <a:prstGeom prst="rect">
            <a:avLst/>
          </a:prstGeom>
        </p:spPr>
        <p:txBody>
          <a:bodyPr wrap="square">
            <a:spAutoFit/>
          </a:bodyPr>
          <a:lstStyle/>
          <a:p>
            <a:pPr algn="ctr"/>
            <a:r>
              <a:rPr lang="en-US" sz="3200" b="1" i="1" u="sng" dirty="0">
                <a:latin typeface="Cambria" pitchFamily="18" charset="0"/>
              </a:rPr>
              <a:t>Variations in Fluid Content </a:t>
            </a:r>
            <a:endParaRPr lang="en-US" sz="3200" b="1" i="1" u="sng" dirty="0" smtClean="0">
              <a:latin typeface="Cambria" pitchFamily="18" charset="0"/>
            </a:endParaRPr>
          </a:p>
          <a:p>
            <a:pPr algn="ctr"/>
            <a:endParaRPr lang="en-US" sz="3200" b="1" i="1" u="sng" dirty="0" smtClean="0">
              <a:latin typeface="Cambria" pitchFamily="18" charset="0"/>
            </a:endParaRPr>
          </a:p>
          <a:p>
            <a:r>
              <a:rPr lang="en-US" sz="2000" dirty="0" smtClean="0">
                <a:latin typeface="Cambria" pitchFamily="18" charset="0"/>
              </a:rPr>
              <a:t>Variations </a:t>
            </a:r>
            <a:r>
              <a:rPr lang="en-US" sz="2000" dirty="0">
                <a:latin typeface="Cambria" pitchFamily="18" charset="0"/>
              </a:rPr>
              <a:t>in the fluid content from the normal 50% to 60% of the body’s weight can occur, depending on such factors as the person’s age, body fat, and </a:t>
            </a:r>
            <a:r>
              <a:rPr lang="en-US" sz="2000" dirty="0" smtClean="0">
                <a:latin typeface="Cambria" pitchFamily="18" charset="0"/>
              </a:rPr>
              <a:t>gender. </a:t>
            </a:r>
          </a:p>
          <a:p>
            <a:endParaRPr lang="en-US" sz="2000" dirty="0" smtClean="0">
              <a:latin typeface="Cambria" pitchFamily="18" charset="0"/>
            </a:endParaRPr>
          </a:p>
          <a:p>
            <a:pPr marL="342900" indent="-342900">
              <a:buFont typeface="Wingdings" pitchFamily="2" charset="2"/>
              <a:buChar char="v"/>
            </a:pPr>
            <a:r>
              <a:rPr lang="en-US" sz="2000" dirty="0" smtClean="0">
                <a:latin typeface="Cambria" pitchFamily="18" charset="0"/>
              </a:rPr>
              <a:t>Infants </a:t>
            </a:r>
            <a:r>
              <a:rPr lang="en-US" sz="2000" dirty="0">
                <a:latin typeface="Cambria" pitchFamily="18" charset="0"/>
              </a:rPr>
              <a:t>have considerably more total body fluid and ECF than adults. Because ECF is more easily lost from the body than ICF, infants are more prone to fluid volume deficits. </a:t>
            </a:r>
            <a:r>
              <a:rPr lang="en-US" sz="2000" dirty="0" smtClean="0">
                <a:latin typeface="Cambria" pitchFamily="18" charset="0"/>
              </a:rPr>
              <a:t>Similarly</a:t>
            </a:r>
            <a:r>
              <a:rPr lang="en-US" sz="2000" dirty="0">
                <a:latin typeface="Cambria" pitchFamily="18" charset="0"/>
              </a:rPr>
              <a:t>, the decreasing percentage of body fluid in older people is related to an increase in fat cells. </a:t>
            </a:r>
          </a:p>
          <a:p>
            <a:pPr marL="342900" indent="-342900">
              <a:buFont typeface="Wingdings" pitchFamily="2" charset="2"/>
              <a:buChar char="v"/>
            </a:pPr>
            <a:endParaRPr lang="en-US" sz="2000" dirty="0" smtClean="0">
              <a:latin typeface="Cambria" pitchFamily="18" charset="0"/>
            </a:endParaRPr>
          </a:p>
          <a:p>
            <a:pPr marL="342900" indent="-342900">
              <a:buFont typeface="Wingdings" pitchFamily="2" charset="2"/>
              <a:buChar char="v"/>
            </a:pPr>
            <a:r>
              <a:rPr lang="en-US" sz="2000" dirty="0" smtClean="0">
                <a:latin typeface="Cambria" pitchFamily="18" charset="0"/>
              </a:rPr>
              <a:t>Total </a:t>
            </a:r>
            <a:r>
              <a:rPr lang="en-US" sz="2000" dirty="0">
                <a:latin typeface="Cambria" pitchFamily="18" charset="0"/>
              </a:rPr>
              <a:t>body water also differs by gender and the amount of fat cells in the body. Fat cells contain little water, whereas lean tissue is rich in water. Because women tend to have proportionally more body fat than men do, they also have less body fluid than men</a:t>
            </a:r>
            <a:r>
              <a:rPr lang="en-US" sz="2000" dirty="0" smtClean="0">
                <a:latin typeface="Cambria" pitchFamily="18" charset="0"/>
              </a:rPr>
              <a:t>.</a:t>
            </a:r>
          </a:p>
          <a:p>
            <a:pPr marL="342900" indent="-342900">
              <a:buFont typeface="Wingdings" pitchFamily="2" charset="2"/>
              <a:buChar char="v"/>
            </a:pPr>
            <a:endParaRPr lang="en-US" sz="2000" dirty="0" smtClean="0">
              <a:latin typeface="Cambria" pitchFamily="18" charset="0"/>
            </a:endParaRPr>
          </a:p>
          <a:p>
            <a:pPr marL="342900" indent="-342900">
              <a:buFont typeface="Wingdings" pitchFamily="2" charset="2"/>
              <a:buChar char="v"/>
            </a:pPr>
            <a:r>
              <a:rPr lang="en-US" sz="2000" dirty="0" smtClean="0">
                <a:latin typeface="Cambria" pitchFamily="18" charset="0"/>
              </a:rPr>
              <a:t>In </a:t>
            </a:r>
            <a:r>
              <a:rPr lang="en-US" sz="2000" dirty="0">
                <a:latin typeface="Cambria" pitchFamily="18" charset="0"/>
              </a:rPr>
              <a:t>addition, older adults lose muscle mass as a part of aging. The combined increase of fat and loss of muscle results in reduced total body water; after the age of 60, total body water is about 45% of a person’s body weight. </a:t>
            </a: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231390" y="191812"/>
            <a:ext cx="11456396" cy="6124754"/>
          </a:xfrm>
          <a:prstGeom prst="rect">
            <a:avLst/>
          </a:prstGeom>
        </p:spPr>
        <p:txBody>
          <a:bodyPr wrap="square">
            <a:spAutoFit/>
          </a:bodyPr>
          <a:lstStyle/>
          <a:p>
            <a:pPr algn="ctr"/>
            <a:r>
              <a:rPr lang="en-US" sz="2800" b="1" i="1" u="sng" dirty="0">
                <a:latin typeface="Cambria" pitchFamily="18" charset="0"/>
              </a:rPr>
              <a:t>Fluid </a:t>
            </a:r>
            <a:r>
              <a:rPr lang="en-US" sz="2800" b="1" i="1" u="sng" dirty="0" smtClean="0">
                <a:latin typeface="Cambria" pitchFamily="18" charset="0"/>
              </a:rPr>
              <a:t>Balance</a:t>
            </a:r>
          </a:p>
          <a:p>
            <a:pPr algn="ctr"/>
            <a:endParaRPr lang="en-US" sz="2800" b="1" i="1" u="sng" dirty="0" smtClean="0">
              <a:latin typeface="Cambria" pitchFamily="18" charset="0"/>
            </a:endParaRPr>
          </a:p>
          <a:p>
            <a:r>
              <a:rPr lang="en-US" sz="2800" b="1" i="1" u="sng" dirty="0" smtClean="0">
                <a:latin typeface="Cambria" pitchFamily="18" charset="0"/>
              </a:rPr>
              <a:t>1- Fluid Intake</a:t>
            </a:r>
          </a:p>
          <a:p>
            <a:pPr marL="342900" indent="-342900">
              <a:buFont typeface="Arial" pitchFamily="34" charset="0"/>
              <a:buChar char="•"/>
            </a:pPr>
            <a:r>
              <a:rPr lang="en-US" sz="2000" dirty="0" smtClean="0">
                <a:latin typeface="Cambria" pitchFamily="18" charset="0"/>
              </a:rPr>
              <a:t> </a:t>
            </a:r>
            <a:r>
              <a:rPr lang="en-US" sz="2400" dirty="0">
                <a:latin typeface="Cambria" pitchFamily="18" charset="0"/>
              </a:rPr>
              <a:t>The human body obtains water from several sources, including ingested liquids, food, and as a byproduct of metabolism. The ingestion of liquids provides the largest amount of water normally taken into the body. Fluid intake is regulated primarily by the thirst mechanism. Located within the hypothalamus, the thirst control center is stimulated by intracellular dehydration (the loss of or deprivation of water from the body or tissues) and decreased blood volume</a:t>
            </a:r>
            <a:r>
              <a:rPr lang="en-US" sz="2400" dirty="0" smtClean="0">
                <a:latin typeface="Cambria" pitchFamily="18" charset="0"/>
              </a:rPr>
              <a:t>.</a:t>
            </a:r>
          </a:p>
          <a:p>
            <a:r>
              <a:rPr lang="en-US" sz="2400" dirty="0" smtClean="0">
                <a:latin typeface="Cambria" pitchFamily="18" charset="0"/>
              </a:rPr>
              <a:t> </a:t>
            </a:r>
          </a:p>
          <a:p>
            <a:pPr marL="342900" indent="-342900">
              <a:buFont typeface="Arial" pitchFamily="34" charset="0"/>
              <a:buChar char="•"/>
            </a:pPr>
            <a:r>
              <a:rPr lang="en-US" sz="2400" dirty="0" smtClean="0">
                <a:latin typeface="Cambria" pitchFamily="18" charset="0"/>
              </a:rPr>
              <a:t>The </a:t>
            </a:r>
            <a:r>
              <a:rPr lang="en-US" sz="2400" dirty="0">
                <a:latin typeface="Cambria" pitchFamily="18" charset="0"/>
              </a:rPr>
              <a:t>water contained in food is the second largest source of water for the body</a:t>
            </a:r>
            <a:r>
              <a:rPr lang="en-US" sz="2400" dirty="0" smtClean="0">
                <a:latin typeface="Cambria" pitchFamily="18" charset="0"/>
              </a:rPr>
              <a:t>.</a:t>
            </a:r>
          </a:p>
          <a:p>
            <a:r>
              <a:rPr lang="en-US" sz="2400" dirty="0" smtClean="0">
                <a:latin typeface="Cambria" pitchFamily="18" charset="0"/>
              </a:rPr>
              <a:t> </a:t>
            </a:r>
          </a:p>
          <a:p>
            <a:r>
              <a:rPr lang="en-US" sz="2400" dirty="0" smtClean="0">
                <a:latin typeface="Cambria" pitchFamily="18" charset="0"/>
              </a:rPr>
              <a:t>Generally</a:t>
            </a:r>
            <a:r>
              <a:rPr lang="en-US" sz="2400" dirty="0">
                <a:latin typeface="Cambria" pitchFamily="18" charset="0"/>
              </a:rPr>
              <a:t>, fluid intake averages 2,600 mL per day, with approximately 1,300 mL coming from ingested water, 1,000 mL coming from ingested food, and 300 mL from metabolic oxidation</a:t>
            </a:r>
            <a:r>
              <a:rPr lang="en-US" sz="2400" dirty="0" smtClean="0">
                <a:latin typeface="Cambria" pitchFamily="18" charset="0"/>
              </a:rPr>
              <a:t>.</a:t>
            </a:r>
          </a:p>
          <a:p>
            <a:endParaRPr lang="en-US" sz="2000" dirty="0" smtClean="0">
              <a:latin typeface="Cambria" pitchFamily="18" charset="0"/>
            </a:endParaRP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304799" y="383526"/>
            <a:ext cx="11636189" cy="4893647"/>
          </a:xfrm>
          <a:prstGeom prst="rect">
            <a:avLst/>
          </a:prstGeom>
        </p:spPr>
        <p:txBody>
          <a:bodyPr wrap="square">
            <a:spAutoFit/>
          </a:bodyPr>
          <a:lstStyle/>
          <a:p>
            <a:r>
              <a:rPr lang="en-US" dirty="0" smtClean="0"/>
              <a:t>.</a:t>
            </a:r>
          </a:p>
          <a:p>
            <a:endParaRPr lang="en-US" dirty="0"/>
          </a:p>
          <a:p>
            <a:pPr lvl="0"/>
            <a:r>
              <a:rPr lang="en-US" sz="2800" b="1" i="1" u="sng" dirty="0">
                <a:solidFill>
                  <a:prstClr val="black"/>
                </a:solidFill>
                <a:latin typeface="Cambria" pitchFamily="18" charset="0"/>
              </a:rPr>
              <a:t>2- Fluid Loss</a:t>
            </a:r>
          </a:p>
          <a:p>
            <a:pPr lvl="0"/>
            <a:r>
              <a:rPr lang="en-US" sz="2800" dirty="0">
                <a:solidFill>
                  <a:prstClr val="black"/>
                </a:solidFill>
                <a:latin typeface="Cambria" pitchFamily="18" charset="0"/>
              </a:rPr>
              <a:t> Fluid is lost from the body through sensible and insensible losses. Sensible losses can be measured and include fluid lost during urination, defecation, and wounds. Insensible losses cannot be measured or seen and include fluid lost from evaporation through the skin and as water vapor from the lungs during respiration</a:t>
            </a:r>
            <a:r>
              <a:rPr lang="en-US" sz="2800">
                <a:solidFill>
                  <a:prstClr val="black"/>
                </a:solidFill>
                <a:latin typeface="Cambria" pitchFamily="18" charset="0"/>
              </a:rPr>
              <a:t>. </a:t>
            </a:r>
            <a:endParaRPr lang="en-US" sz="2800" smtClean="0">
              <a:solidFill>
                <a:prstClr val="black"/>
              </a:solidFill>
              <a:latin typeface="Cambria" pitchFamily="18" charset="0"/>
            </a:endParaRPr>
          </a:p>
          <a:p>
            <a:pPr lvl="0"/>
            <a:endParaRPr lang="en-US" sz="2400" dirty="0" smtClean="0">
              <a:latin typeface="Cambria" pitchFamily="18" charset="0"/>
            </a:endParaRPr>
          </a:p>
          <a:p>
            <a:r>
              <a:rPr lang="en-US" sz="2400" dirty="0" smtClean="0">
                <a:latin typeface="Cambria" pitchFamily="18" charset="0"/>
              </a:rPr>
              <a:t> </a:t>
            </a:r>
            <a:r>
              <a:rPr lang="en-US" sz="2800" dirty="0">
                <a:latin typeface="Cambria" pitchFamily="18" charset="0"/>
              </a:rPr>
              <a:t>Fluid output averages 2,500 to 2,900 mL per day </a:t>
            </a:r>
            <a:r>
              <a:rPr lang="en-US" sz="2800" dirty="0" smtClean="0">
                <a:latin typeface="Cambria" pitchFamily="18" charset="0"/>
              </a:rPr>
              <a:t>with </a:t>
            </a:r>
            <a:r>
              <a:rPr lang="en-US" sz="2800" dirty="0">
                <a:latin typeface="Cambria" pitchFamily="18" charset="0"/>
              </a:rPr>
              <a:t>approximately 1,500 mL as urine from the kidneys, 600 mL fluid loss from the skin,  300 mL from the lungs, and 200 mL in feces via the gastrointestinal tract </a:t>
            </a:r>
            <a:r>
              <a:rPr lang="en-US" sz="2800" dirty="0" smtClean="0">
                <a:latin typeface="Cambria" pitchFamily="18" charset="0"/>
              </a:rPr>
              <a:t>.</a:t>
            </a: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1667435" y="505880"/>
            <a:ext cx="9368520" cy="523220"/>
          </a:xfrm>
          <a:prstGeom prst="rect">
            <a:avLst/>
          </a:prstGeom>
        </p:spPr>
        <p:txBody>
          <a:bodyPr wrap="square">
            <a:spAutoFit/>
          </a:bodyPr>
          <a:lstStyle/>
          <a:p>
            <a:pPr algn="ctr"/>
            <a:r>
              <a:rPr lang="en-US" sz="2800" b="1" i="1" u="sng" dirty="0">
                <a:latin typeface="Cambria" pitchFamily="18" charset="0"/>
              </a:rPr>
              <a:t>Fluid Imbalances </a:t>
            </a:r>
            <a:endParaRPr lang="en-US" sz="2800" b="1" i="1" u="sng" dirty="0" smtClean="0">
              <a:latin typeface="Cambria" pitchFamily="18" charset="0"/>
            </a:endParaRPr>
          </a:p>
        </p:txBody>
      </p:sp>
      <p:sp>
        <p:nvSpPr>
          <p:cNvPr id="5" name="مستطيل 4"/>
          <p:cNvSpPr/>
          <p:nvPr/>
        </p:nvSpPr>
        <p:spPr>
          <a:xfrm>
            <a:off x="457201" y="1138586"/>
            <a:ext cx="11362266" cy="4647426"/>
          </a:xfrm>
          <a:prstGeom prst="rect">
            <a:avLst/>
          </a:prstGeom>
        </p:spPr>
        <p:txBody>
          <a:bodyPr wrap="square">
            <a:spAutoFit/>
          </a:bodyPr>
          <a:lstStyle/>
          <a:p>
            <a:r>
              <a:rPr lang="en-US" sz="3200" b="1" i="1" u="sng" dirty="0" smtClean="0">
                <a:latin typeface="Cambria" pitchFamily="18" charset="0"/>
              </a:rPr>
              <a:t>1- Fluid </a:t>
            </a:r>
            <a:r>
              <a:rPr lang="en-US" sz="3200" b="1" i="1" u="sng" dirty="0">
                <a:latin typeface="Cambria" pitchFamily="18" charset="0"/>
              </a:rPr>
              <a:t>Volume </a:t>
            </a:r>
            <a:r>
              <a:rPr lang="en-US" sz="3200" b="1" i="1" u="sng" dirty="0" smtClean="0">
                <a:latin typeface="Cambria" pitchFamily="18" charset="0"/>
              </a:rPr>
              <a:t>Deficit</a:t>
            </a:r>
            <a:r>
              <a:rPr lang="en-US" sz="3200" b="1" i="1" u="sng" dirty="0">
                <a:latin typeface="Cambria" pitchFamily="18" charset="0"/>
              </a:rPr>
              <a:t>(FVD) </a:t>
            </a:r>
            <a:endParaRPr lang="en-US" sz="3200" b="1" i="1" u="sng" dirty="0" smtClean="0">
              <a:latin typeface="Cambria" pitchFamily="18" charset="0"/>
            </a:endParaRPr>
          </a:p>
          <a:p>
            <a:endParaRPr lang="en-US" sz="2400" b="1" i="1" u="sng" dirty="0" smtClean="0">
              <a:latin typeface="Cambria" pitchFamily="18" charset="0"/>
            </a:endParaRPr>
          </a:p>
          <a:p>
            <a:r>
              <a:rPr lang="en-US" sz="2400" dirty="0" smtClean="0">
                <a:latin typeface="Cambria" pitchFamily="18" charset="0"/>
              </a:rPr>
              <a:t>is </a:t>
            </a:r>
            <a:r>
              <a:rPr lang="en-US" sz="2400" dirty="0">
                <a:latin typeface="Cambria" pitchFamily="18" charset="0"/>
              </a:rPr>
              <a:t>caused by a loss of both water and solutes in the same proportion from the ECF space. This state is commonly known as </a:t>
            </a:r>
            <a:r>
              <a:rPr lang="en-US" sz="2400" dirty="0" err="1">
                <a:latin typeface="Cambria" pitchFamily="18" charset="0"/>
              </a:rPr>
              <a:t>hypovolemia</a:t>
            </a:r>
            <a:r>
              <a:rPr lang="en-US" sz="2400" dirty="0">
                <a:latin typeface="Cambria" pitchFamily="18" charset="0"/>
              </a:rPr>
              <a:t> or isotonic fluid loss.</a:t>
            </a:r>
          </a:p>
          <a:p>
            <a:r>
              <a:rPr lang="en-US" sz="2400" dirty="0">
                <a:latin typeface="Cambria" pitchFamily="18" charset="0"/>
              </a:rPr>
              <a:t>Fluid volume deficits result from the loss of body fluids, especially if fluid intake is decreased simultaneously. Young children, older adults, and people who are ill are especially at risk for </a:t>
            </a:r>
            <a:r>
              <a:rPr lang="en-US" sz="2400" dirty="0" err="1">
                <a:latin typeface="Cambria" pitchFamily="18" charset="0"/>
              </a:rPr>
              <a:t>hypovolemia</a:t>
            </a:r>
            <a:r>
              <a:rPr lang="en-US" sz="2400" dirty="0">
                <a:latin typeface="Cambria" pitchFamily="18" charset="0"/>
              </a:rPr>
              <a:t>. Fluid volume deficit can rapidly result in a weight loss of 5% in adults and 10% in infants. </a:t>
            </a:r>
            <a:endParaRPr lang="en-US" sz="2400" dirty="0" smtClean="0">
              <a:latin typeface="Cambria" pitchFamily="18" charset="0"/>
            </a:endParaRPr>
          </a:p>
          <a:p>
            <a:endParaRPr lang="en-US" sz="2400" dirty="0">
              <a:latin typeface="Cambria" pitchFamily="18" charset="0"/>
            </a:endParaRPr>
          </a:p>
          <a:p>
            <a:r>
              <a:rPr lang="en-US" sz="2400" dirty="0" smtClean="0">
                <a:latin typeface="Cambria" pitchFamily="18" charset="0"/>
              </a:rPr>
              <a:t>A </a:t>
            </a:r>
            <a:r>
              <a:rPr lang="en-US" sz="2400" dirty="0">
                <a:latin typeface="Cambria" pitchFamily="18" charset="0"/>
              </a:rPr>
              <a:t>5% weight loss is considered a pronounced fluid deficit; an 8% loss or more is considered severe. A 15% weight loss caused by fluid deficiency usually is life threatening.</a:t>
            </a: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161366" y="97570"/>
            <a:ext cx="11905152" cy="6124754"/>
          </a:xfrm>
          <a:prstGeom prst="rect">
            <a:avLst/>
          </a:prstGeom>
        </p:spPr>
        <p:txBody>
          <a:bodyPr wrap="square">
            <a:spAutoFit/>
          </a:bodyPr>
          <a:lstStyle/>
          <a:p>
            <a:r>
              <a:rPr lang="en-US" b="1" i="1" u="sng" dirty="0"/>
              <a:t> </a:t>
            </a:r>
            <a:r>
              <a:rPr lang="en-US" sz="2800" b="1" i="1" u="sng" dirty="0" smtClean="0">
                <a:latin typeface="Cambria" pitchFamily="18" charset="0"/>
              </a:rPr>
              <a:t>2- Fluid </a:t>
            </a:r>
            <a:r>
              <a:rPr lang="en-US" sz="2800" b="1" i="1" u="sng" dirty="0">
                <a:latin typeface="Cambria" pitchFamily="18" charset="0"/>
              </a:rPr>
              <a:t>Volume Excess </a:t>
            </a:r>
            <a:r>
              <a:rPr lang="en-US" sz="2800" b="1" i="1" u="sng" dirty="0" smtClean="0">
                <a:latin typeface="Cambria" pitchFamily="18" charset="0"/>
              </a:rPr>
              <a:t>(</a:t>
            </a:r>
            <a:r>
              <a:rPr lang="en-US" sz="2800" b="1" i="1" u="sng" dirty="0">
                <a:latin typeface="Cambria" pitchFamily="18" charset="0"/>
              </a:rPr>
              <a:t>FVE</a:t>
            </a:r>
            <a:r>
              <a:rPr lang="en-US" sz="2800" b="1" i="1" u="sng" dirty="0" smtClean="0">
                <a:latin typeface="Cambria" pitchFamily="18" charset="0"/>
              </a:rPr>
              <a:t>)</a:t>
            </a:r>
          </a:p>
          <a:p>
            <a:r>
              <a:rPr lang="en-US" sz="2800" b="1" i="1" u="sng" dirty="0" smtClean="0">
                <a:latin typeface="Cambria" pitchFamily="18" charset="0"/>
              </a:rPr>
              <a:t> </a:t>
            </a:r>
          </a:p>
          <a:p>
            <a:r>
              <a:rPr lang="en-US" sz="2800" dirty="0" smtClean="0">
                <a:latin typeface="Cambria" pitchFamily="18" charset="0"/>
              </a:rPr>
              <a:t>retention </a:t>
            </a:r>
            <a:r>
              <a:rPr lang="en-US" sz="2800" dirty="0">
                <a:latin typeface="Cambria" pitchFamily="18" charset="0"/>
              </a:rPr>
              <a:t>of water and sodium in ECF in </a:t>
            </a:r>
            <a:r>
              <a:rPr lang="en-US" sz="2800" dirty="0" smtClean="0">
                <a:latin typeface="Cambria" pitchFamily="18" charset="0"/>
              </a:rPr>
              <a:t>near equal </a:t>
            </a:r>
            <a:r>
              <a:rPr lang="en-US" sz="2800" dirty="0">
                <a:latin typeface="Cambria" pitchFamily="18" charset="0"/>
              </a:rPr>
              <a:t>proportions results in a condition termed fluid volume </a:t>
            </a:r>
            <a:r>
              <a:rPr lang="en-US" sz="2800" dirty="0" smtClean="0">
                <a:latin typeface="Cambria" pitchFamily="18" charset="0"/>
              </a:rPr>
              <a:t>excess. It </a:t>
            </a:r>
            <a:r>
              <a:rPr lang="en-US" sz="2800" dirty="0">
                <a:latin typeface="Cambria" pitchFamily="18" charset="0"/>
              </a:rPr>
              <a:t>is also called </a:t>
            </a:r>
            <a:r>
              <a:rPr lang="en-US" sz="2800" u="sng" dirty="0">
                <a:latin typeface="Cambria" pitchFamily="18" charset="0"/>
              </a:rPr>
              <a:t>hypervolemia or excess of isotonic </a:t>
            </a:r>
            <a:r>
              <a:rPr lang="en-US" sz="2800" u="sng" dirty="0" smtClean="0">
                <a:latin typeface="Cambria" pitchFamily="18" charset="0"/>
              </a:rPr>
              <a:t>fluid</a:t>
            </a:r>
            <a:r>
              <a:rPr lang="en-US" sz="2800" dirty="0" smtClean="0">
                <a:latin typeface="Cambria" pitchFamily="18" charset="0"/>
              </a:rPr>
              <a:t>.</a:t>
            </a:r>
          </a:p>
          <a:p>
            <a:endParaRPr lang="en-US" sz="2800" dirty="0" smtClean="0">
              <a:latin typeface="Cambria" pitchFamily="18" charset="0"/>
            </a:endParaRPr>
          </a:p>
          <a:p>
            <a:r>
              <a:rPr lang="en-US" sz="2800" dirty="0" smtClean="0">
                <a:latin typeface="Cambria" pitchFamily="18" charset="0"/>
              </a:rPr>
              <a:t> Common </a:t>
            </a:r>
            <a:r>
              <a:rPr lang="en-US" sz="2800" dirty="0">
                <a:latin typeface="Cambria" pitchFamily="18" charset="0"/>
              </a:rPr>
              <a:t>causes </a:t>
            </a:r>
            <a:r>
              <a:rPr lang="en-US" sz="2800" dirty="0" smtClean="0">
                <a:latin typeface="Cambria" pitchFamily="18" charset="0"/>
              </a:rPr>
              <a:t>include malfunction </a:t>
            </a:r>
            <a:r>
              <a:rPr lang="en-US" sz="2800" dirty="0">
                <a:latin typeface="Cambria" pitchFamily="18" charset="0"/>
              </a:rPr>
              <a:t>of the kidneys, causing an inability to excrete the </a:t>
            </a:r>
            <a:r>
              <a:rPr lang="en-US" sz="2800" dirty="0" smtClean="0">
                <a:latin typeface="Cambria" pitchFamily="18" charset="0"/>
              </a:rPr>
              <a:t>excesses, and failure </a:t>
            </a:r>
            <a:r>
              <a:rPr lang="en-US" sz="2800" dirty="0">
                <a:latin typeface="Cambria" pitchFamily="18" charset="0"/>
              </a:rPr>
              <a:t>of the heart to function as a pump, resulting in accumulation of fluid in the lungs and dependent parts of the body</a:t>
            </a:r>
            <a:r>
              <a:rPr lang="en-US" sz="2800" dirty="0" smtClean="0">
                <a:latin typeface="Cambria" pitchFamily="18" charset="0"/>
              </a:rPr>
              <a:t>.</a:t>
            </a:r>
          </a:p>
          <a:p>
            <a:endParaRPr lang="en-US" sz="2800" dirty="0" smtClean="0">
              <a:latin typeface="Cambria" pitchFamily="18" charset="0"/>
            </a:endParaRPr>
          </a:p>
          <a:p>
            <a:r>
              <a:rPr lang="en-US" sz="2800" dirty="0" smtClean="0">
                <a:latin typeface="Cambria" pitchFamily="18" charset="0"/>
              </a:rPr>
              <a:t> Accumulation </a:t>
            </a:r>
            <a:r>
              <a:rPr lang="en-US" sz="2800" dirty="0">
                <a:latin typeface="Cambria" pitchFamily="18" charset="0"/>
              </a:rPr>
              <a:t>of fluid may result in a weight gain in excess of 5%. </a:t>
            </a:r>
            <a:r>
              <a:rPr lang="en-US" sz="2800" dirty="0" smtClean="0">
                <a:latin typeface="Cambria" pitchFamily="18" charset="0"/>
              </a:rPr>
              <a:t> </a:t>
            </a:r>
            <a:r>
              <a:rPr lang="en-US" sz="2800" dirty="0">
                <a:latin typeface="Cambria" pitchFamily="18" charset="0"/>
              </a:rPr>
              <a:t>Although the body attempts to maintain normal balance in all fluid spaces, the intravascular fluid is usually protected at the expense of interstitial fluid and </a:t>
            </a:r>
            <a:r>
              <a:rPr lang="en-US" sz="2800" dirty="0" smtClean="0">
                <a:latin typeface="Cambria" pitchFamily="18" charset="0"/>
              </a:rPr>
              <a:t>ICF</a:t>
            </a:r>
            <a:r>
              <a:rPr lang="en-US" sz="2800" dirty="0">
                <a:latin typeface="Cambria" pitchFamily="18" charset="0"/>
              </a:rPr>
              <a:t>.</a:t>
            </a:r>
          </a:p>
        </p:txBody>
      </p:sp>
    </p:spTree>
    <p:extLst>
      <p:ext uri="{BB962C8B-B14F-4D97-AF65-F5344CB8AC3E}">
        <p14:creationId xmlns:p14="http://schemas.microsoft.com/office/powerpoint/2010/main" val="3883956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1819</TotalTime>
  <Words>2724</Words>
  <Application>Microsoft Office PowerPoint</Application>
  <PresentationFormat>مخصص</PresentationFormat>
  <Paragraphs>166</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Auday Basheer</dc:creator>
  <cp:lastModifiedBy>Windows User</cp:lastModifiedBy>
  <cp:revision>176</cp:revision>
  <cp:lastPrinted>2020-10-04T08:00:53Z</cp:lastPrinted>
  <dcterms:created xsi:type="dcterms:W3CDTF">2019-08-09T19:43:06Z</dcterms:created>
  <dcterms:modified xsi:type="dcterms:W3CDTF">2021-05-17T06:16:25Z</dcterms:modified>
</cp:coreProperties>
</file>